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Black"/>
      <p:bold r:id="rId19"/>
      <p:boldItalic r:id="rId20"/>
    </p:embeddedFont>
    <p:embeddedFont>
      <p:font typeface="Roboto"/>
      <p:regular r:id="rId21"/>
      <p:bold r:id="rId22"/>
      <p:italic r:id="rId23"/>
      <p:boldItalic r:id="rId24"/>
    </p:embeddedFont>
    <p:embeddedFont>
      <p:font typeface="Roboto Condensed"/>
      <p:regular r:id="rId25"/>
      <p:bold r:id="rId26"/>
      <p:italic r:id="rId27"/>
      <p:boldItalic r:id="rId28"/>
    </p:embeddedFont>
    <p:embeddedFont>
      <p:font typeface="Inter Tight"/>
      <p:regular r:id="rId29"/>
      <p:bold r:id="rId30"/>
      <p:italic r:id="rId31"/>
      <p:boldItalic r:id="rId32"/>
    </p:embeddedFont>
    <p:embeddedFont>
      <p:font typeface="Inter Tight SemiBol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7" roundtripDataSignature="AMtx7miNGkEjBKOXCxLU60JdVTsUz8TI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lack-boldItalic.fntdata"/><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Condensed-bold.fntdata"/><Relationship Id="rId25" Type="http://schemas.openxmlformats.org/officeDocument/2006/relationships/font" Target="fonts/RobotoCondensed-regular.fntdata"/><Relationship Id="rId28" Type="http://schemas.openxmlformats.org/officeDocument/2006/relationships/font" Target="fonts/RobotoCondensed-boldItalic.fntdata"/><Relationship Id="rId27" Type="http://schemas.openxmlformats.org/officeDocument/2006/relationships/font" Target="fonts/RobotoCondense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T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Tight-italic.fntdata"/><Relationship Id="rId30" Type="http://schemas.openxmlformats.org/officeDocument/2006/relationships/font" Target="fonts/InterTight-bold.fntdata"/><Relationship Id="rId11" Type="http://schemas.openxmlformats.org/officeDocument/2006/relationships/slide" Target="slides/slide6.xml"/><Relationship Id="rId33" Type="http://schemas.openxmlformats.org/officeDocument/2006/relationships/font" Target="fonts/InterTightSemiBold-regular.fntdata"/><Relationship Id="rId10" Type="http://schemas.openxmlformats.org/officeDocument/2006/relationships/slide" Target="slides/slide5.xml"/><Relationship Id="rId32" Type="http://schemas.openxmlformats.org/officeDocument/2006/relationships/font" Target="fonts/InterTight-boldItalic.fntdata"/><Relationship Id="rId13" Type="http://schemas.openxmlformats.org/officeDocument/2006/relationships/slide" Target="slides/slide8.xml"/><Relationship Id="rId35" Type="http://schemas.openxmlformats.org/officeDocument/2006/relationships/font" Target="fonts/InterTightSemiBold-italic.fntdata"/><Relationship Id="rId12" Type="http://schemas.openxmlformats.org/officeDocument/2006/relationships/slide" Target="slides/slide7.xml"/><Relationship Id="rId34" Type="http://schemas.openxmlformats.org/officeDocument/2006/relationships/font" Target="fonts/InterTightSemiBold-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InterTightSemiBol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Black-bold.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1c1639c96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51c1639c96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1c1639c9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1c1639c9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51c1639c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51c1639c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51c1639c9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51c1639c9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51c1639c96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251c1639c96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51c1639c9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51c1639c9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51c1639c96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51c1639c96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1c1639c9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51c1639c96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1.jpg"/><Relationship Id="rId13" Type="http://schemas.openxmlformats.org/officeDocument/2006/relationships/image" Target="../media/image18.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6.png"/><Relationship Id="rId15" Type="http://schemas.openxmlformats.org/officeDocument/2006/relationships/image" Target="../media/image12.png"/><Relationship Id="rId1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p:nvPr/>
        </p:nvSpPr>
        <p:spPr>
          <a:xfrm>
            <a:off x="-21887" y="0"/>
            <a:ext cx="9165900" cy="51435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
          <p:cNvSpPr txBox="1"/>
          <p:nvPr>
            <p:ph type="ctrTitle"/>
          </p:nvPr>
        </p:nvSpPr>
        <p:spPr>
          <a:xfrm>
            <a:off x="2447500" y="1566075"/>
            <a:ext cx="4797300" cy="514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5200"/>
              <a:buNone/>
            </a:pPr>
            <a:r>
              <a:rPr lang="nl" sz="3500">
                <a:solidFill>
                  <a:schemeClr val="lt1"/>
                </a:solidFill>
                <a:latin typeface="Inter Tight SemiBold"/>
                <a:ea typeface="Inter Tight SemiBold"/>
                <a:cs typeface="Inter Tight SemiBold"/>
                <a:sym typeface="Inter Tight SemiBold"/>
              </a:rPr>
              <a:t>Vezels &amp; Gewassen</a:t>
            </a:r>
            <a:endParaRPr sz="3500">
              <a:solidFill>
                <a:schemeClr val="lt1"/>
              </a:solidFill>
              <a:latin typeface="Inter Tight SemiBold"/>
              <a:ea typeface="Inter Tight SemiBold"/>
              <a:cs typeface="Inter Tight SemiBold"/>
              <a:sym typeface="Inter Tight SemiBold"/>
            </a:endParaRPr>
          </a:p>
        </p:txBody>
      </p:sp>
      <p:pic>
        <p:nvPicPr>
          <p:cNvPr id="56" name="Google Shape;56;p1"/>
          <p:cNvPicPr preferRelativeResize="0"/>
          <p:nvPr/>
        </p:nvPicPr>
        <p:blipFill rotWithShape="1">
          <a:blip r:embed="rId3">
            <a:alphaModFix/>
          </a:blip>
          <a:srcRect b="0" l="0" r="0" t="0"/>
          <a:stretch/>
        </p:blipFill>
        <p:spPr>
          <a:xfrm>
            <a:off x="215800" y="208718"/>
            <a:ext cx="8712402" cy="1297500"/>
          </a:xfrm>
          <a:prstGeom prst="rect">
            <a:avLst/>
          </a:prstGeom>
          <a:noFill/>
          <a:ln>
            <a:noFill/>
          </a:ln>
        </p:spPr>
      </p:pic>
      <p:pic>
        <p:nvPicPr>
          <p:cNvPr id="57" name="Google Shape;57;p1"/>
          <p:cNvPicPr preferRelativeResize="0"/>
          <p:nvPr/>
        </p:nvPicPr>
        <p:blipFill rotWithShape="1">
          <a:blip r:embed="rId4">
            <a:alphaModFix/>
          </a:blip>
          <a:srcRect b="51866" l="0" r="0" t="2715"/>
          <a:stretch/>
        </p:blipFill>
        <p:spPr>
          <a:xfrm>
            <a:off x="-21875" y="2158325"/>
            <a:ext cx="9165898" cy="2985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72" name="Shape 172"/>
        <p:cNvGrpSpPr/>
        <p:nvPr/>
      </p:nvGrpSpPr>
      <p:grpSpPr>
        <a:xfrm>
          <a:off x="0" y="0"/>
          <a:ext cx="0" cy="0"/>
          <a:chOff x="0" y="0"/>
          <a:chExt cx="0" cy="0"/>
        </a:xfrm>
      </p:grpSpPr>
      <p:sp>
        <p:nvSpPr>
          <p:cNvPr id="173" name="Google Shape;173;g251c1639c96_0_364"/>
          <p:cNvSpPr txBox="1"/>
          <p:nvPr/>
        </p:nvSpPr>
        <p:spPr>
          <a:xfrm>
            <a:off x="814500" y="2150000"/>
            <a:ext cx="8001600" cy="2634600"/>
          </a:xfrm>
          <a:prstGeom prst="rect">
            <a:avLst/>
          </a:prstGeom>
          <a:noFill/>
          <a:ln>
            <a:noFill/>
          </a:ln>
        </p:spPr>
        <p:txBody>
          <a:bodyPr anchorCtr="0" anchor="ctr" bIns="91425" lIns="91425" spcFirstLastPara="1" rIns="91425" wrap="square" tIns="91425">
            <a:noAutofit/>
          </a:bodyPr>
          <a:lstStyle/>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waar zie je nu biobased productie opschalen?</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wie doen dit? </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welke partijen financieren dit?</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welke soort financiering wordt gezocht/opgehaald?</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welke constructies zijn er?</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loop je (of anderen) tegen barrieres / drempels aan op dit gebied?</a:t>
            </a:r>
            <a:endParaRPr sz="2050">
              <a:solidFill>
                <a:srgbClr val="77FCBB"/>
              </a:solidFill>
              <a:latin typeface="Inter Tight"/>
              <a:ea typeface="Inter Tight"/>
              <a:cs typeface="Inter Tight"/>
              <a:sym typeface="Inter Tight"/>
            </a:endParaRPr>
          </a:p>
        </p:txBody>
      </p:sp>
      <p:sp>
        <p:nvSpPr>
          <p:cNvPr id="174" name="Google Shape;174;g251c1639c96_0_364"/>
          <p:cNvSpPr/>
          <p:nvPr/>
        </p:nvSpPr>
        <p:spPr>
          <a:xfrm>
            <a:off x="877300" y="464475"/>
            <a:ext cx="30219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51c1639c96_0_364"/>
          <p:cNvSpPr txBox="1"/>
          <p:nvPr/>
        </p:nvSpPr>
        <p:spPr>
          <a:xfrm>
            <a:off x="936100" y="378950"/>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 vragen aan  </a:t>
            </a:r>
            <a:endParaRPr b="1" i="0" sz="2700" u="none" cap="none" strike="noStrike">
              <a:solidFill>
                <a:srgbClr val="0000FF"/>
              </a:solidFill>
              <a:latin typeface="Roboto Condensed"/>
              <a:ea typeface="Roboto Condensed"/>
              <a:cs typeface="Roboto Condensed"/>
              <a:sym typeface="Roboto Condensed"/>
            </a:endParaRPr>
          </a:p>
        </p:txBody>
      </p:sp>
      <p:sp>
        <p:nvSpPr>
          <p:cNvPr id="176" name="Google Shape;176;g251c1639c96_0_364"/>
          <p:cNvSpPr/>
          <p:nvPr/>
        </p:nvSpPr>
        <p:spPr>
          <a:xfrm>
            <a:off x="1257175" y="1153225"/>
            <a:ext cx="47487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51c1639c96_0_364"/>
          <p:cNvSpPr txBox="1"/>
          <p:nvPr/>
        </p:nvSpPr>
        <p:spPr>
          <a:xfrm>
            <a:off x="1315975" y="1067700"/>
            <a:ext cx="52878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koplopers</a:t>
            </a:r>
            <a:r>
              <a:rPr b="1" lang="nl" sz="3150">
                <a:solidFill>
                  <a:srgbClr val="0000FF"/>
                </a:solidFill>
                <a:latin typeface="Roboto Condensed"/>
                <a:ea typeface="Roboto Condensed"/>
                <a:cs typeface="Roboto Condensed"/>
                <a:sym typeface="Roboto Condensed"/>
              </a:rPr>
              <a:t> biobased bouwen</a:t>
            </a:r>
            <a:endParaRPr b="1" i="0" sz="2700" u="none" cap="none" strike="noStrike">
              <a:solidFill>
                <a:srgbClr val="0000FF"/>
              </a:solidFill>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9"/>
          <p:cNvSpPr/>
          <p:nvPr/>
        </p:nvSpPr>
        <p:spPr>
          <a:xfrm>
            <a:off x="0" y="0"/>
            <a:ext cx="3077700" cy="51861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ij.land | The 4 Returns Community Platform" id="183" name="Google Shape;183;p9"/>
          <p:cNvPicPr preferRelativeResize="0"/>
          <p:nvPr/>
        </p:nvPicPr>
        <p:blipFill rotWithShape="1">
          <a:blip r:embed="rId3">
            <a:alphaModFix/>
          </a:blip>
          <a:srcRect b="0" l="8800" r="0" t="0"/>
          <a:stretch/>
        </p:blipFill>
        <p:spPr>
          <a:xfrm>
            <a:off x="3413000" y="2063227"/>
            <a:ext cx="1155300" cy="514600"/>
          </a:xfrm>
          <a:prstGeom prst="rect">
            <a:avLst/>
          </a:prstGeom>
          <a:noFill/>
          <a:ln>
            <a:noFill/>
          </a:ln>
        </p:spPr>
      </p:pic>
      <p:pic>
        <p:nvPicPr>
          <p:cNvPr descr="Home - Provincie Zuid-Holland" id="184" name="Google Shape;184;p9"/>
          <p:cNvPicPr preferRelativeResize="0"/>
          <p:nvPr/>
        </p:nvPicPr>
        <p:blipFill rotWithShape="1">
          <a:blip r:embed="rId4">
            <a:alphaModFix/>
          </a:blip>
          <a:srcRect b="0" l="12790" r="5575" t="0"/>
          <a:stretch/>
        </p:blipFill>
        <p:spPr>
          <a:xfrm>
            <a:off x="4767977" y="2102477"/>
            <a:ext cx="1274495" cy="517750"/>
          </a:xfrm>
          <a:prstGeom prst="rect">
            <a:avLst/>
          </a:prstGeom>
          <a:noFill/>
          <a:ln>
            <a:noFill/>
          </a:ln>
        </p:spPr>
      </p:pic>
      <p:pic>
        <p:nvPicPr>
          <p:cNvPr descr="Hogeschool Rotterdam Logo PNG Transparent &amp; SVG Vector - Freebie Supply" id="185" name="Google Shape;185;p9"/>
          <p:cNvPicPr preferRelativeResize="0"/>
          <p:nvPr/>
        </p:nvPicPr>
        <p:blipFill rotWithShape="1">
          <a:blip r:embed="rId5">
            <a:alphaModFix/>
          </a:blip>
          <a:srcRect b="0" l="0" r="0" t="0"/>
          <a:stretch/>
        </p:blipFill>
        <p:spPr>
          <a:xfrm>
            <a:off x="3426713" y="1278164"/>
            <a:ext cx="514625" cy="514625"/>
          </a:xfrm>
          <a:prstGeom prst="rect">
            <a:avLst/>
          </a:prstGeom>
          <a:noFill/>
          <a:ln>
            <a:noFill/>
          </a:ln>
        </p:spPr>
      </p:pic>
      <p:pic>
        <p:nvPicPr>
          <p:cNvPr descr="Erasmus Universiteit Rotterdam - Wikipedia" id="186" name="Google Shape;186;p9"/>
          <p:cNvPicPr preferRelativeResize="0"/>
          <p:nvPr/>
        </p:nvPicPr>
        <p:blipFill rotWithShape="1">
          <a:blip r:embed="rId6">
            <a:alphaModFix/>
          </a:blip>
          <a:srcRect b="0" l="0" r="0" t="0"/>
          <a:stretch/>
        </p:blipFill>
        <p:spPr>
          <a:xfrm>
            <a:off x="4140353" y="1241014"/>
            <a:ext cx="623869" cy="588925"/>
          </a:xfrm>
          <a:prstGeom prst="rect">
            <a:avLst/>
          </a:prstGeom>
          <a:noFill/>
          <a:ln>
            <a:noFill/>
          </a:ln>
        </p:spPr>
      </p:pic>
      <p:pic>
        <p:nvPicPr>
          <p:cNvPr descr="Wageningen UR | Nutrient Platform" id="187" name="Google Shape;187;p9"/>
          <p:cNvPicPr preferRelativeResize="0"/>
          <p:nvPr/>
        </p:nvPicPr>
        <p:blipFill rotWithShape="1">
          <a:blip r:embed="rId7">
            <a:alphaModFix/>
          </a:blip>
          <a:srcRect b="19138" l="0" r="0" t="19144"/>
          <a:stretch/>
        </p:blipFill>
        <p:spPr>
          <a:xfrm>
            <a:off x="5740267" y="1304839"/>
            <a:ext cx="833865" cy="514650"/>
          </a:xfrm>
          <a:prstGeom prst="rect">
            <a:avLst/>
          </a:prstGeom>
          <a:noFill/>
          <a:ln>
            <a:noFill/>
          </a:ln>
        </p:spPr>
      </p:pic>
      <p:pic>
        <p:nvPicPr>
          <p:cNvPr descr="What Makes WdKA Unique! - WdKA" id="188" name="Google Shape;188;p9"/>
          <p:cNvPicPr preferRelativeResize="0"/>
          <p:nvPr/>
        </p:nvPicPr>
        <p:blipFill rotWithShape="1">
          <a:blip r:embed="rId8">
            <a:alphaModFix/>
          </a:blip>
          <a:srcRect b="0" l="0" r="0" t="0"/>
          <a:stretch/>
        </p:blipFill>
        <p:spPr>
          <a:xfrm>
            <a:off x="4965975" y="1266152"/>
            <a:ext cx="517750" cy="517750"/>
          </a:xfrm>
          <a:prstGeom prst="rect">
            <a:avLst/>
          </a:prstGeom>
          <a:noFill/>
          <a:ln>
            <a:noFill/>
          </a:ln>
        </p:spPr>
      </p:pic>
      <p:pic>
        <p:nvPicPr>
          <p:cNvPr descr="TU Delft - indebuurt Delft" id="189" name="Google Shape;189;p9"/>
          <p:cNvPicPr preferRelativeResize="0"/>
          <p:nvPr/>
        </p:nvPicPr>
        <p:blipFill rotWithShape="1">
          <a:blip r:embed="rId9">
            <a:alphaModFix/>
          </a:blip>
          <a:srcRect b="0" l="0" r="0" t="0"/>
          <a:stretch/>
        </p:blipFill>
        <p:spPr>
          <a:xfrm>
            <a:off x="6750698" y="1267702"/>
            <a:ext cx="920249" cy="514650"/>
          </a:xfrm>
          <a:prstGeom prst="rect">
            <a:avLst/>
          </a:prstGeom>
          <a:noFill/>
          <a:ln>
            <a:noFill/>
          </a:ln>
        </p:spPr>
      </p:pic>
      <p:pic>
        <p:nvPicPr>
          <p:cNvPr descr="BioAnalytix, Inc. - Center for Research Innovation" id="190" name="Google Shape;190;p9"/>
          <p:cNvPicPr preferRelativeResize="0"/>
          <p:nvPr/>
        </p:nvPicPr>
        <p:blipFill rotWithShape="1">
          <a:blip r:embed="rId10">
            <a:alphaModFix/>
          </a:blip>
          <a:srcRect b="0" l="0" r="0" t="0"/>
          <a:stretch/>
        </p:blipFill>
        <p:spPr>
          <a:xfrm>
            <a:off x="3414425" y="2916362"/>
            <a:ext cx="1463750" cy="378379"/>
          </a:xfrm>
          <a:prstGeom prst="rect">
            <a:avLst/>
          </a:prstGeom>
          <a:noFill/>
          <a:ln>
            <a:noFill/>
          </a:ln>
        </p:spPr>
      </p:pic>
      <p:pic>
        <p:nvPicPr>
          <p:cNvPr descr="Tekkoo - Innovatiedoeners" id="191" name="Google Shape;191;p9"/>
          <p:cNvPicPr preferRelativeResize="0"/>
          <p:nvPr/>
        </p:nvPicPr>
        <p:blipFill rotWithShape="1">
          <a:blip r:embed="rId11">
            <a:alphaModFix/>
          </a:blip>
          <a:srcRect b="0" l="0" r="0" t="0"/>
          <a:stretch/>
        </p:blipFill>
        <p:spPr>
          <a:xfrm>
            <a:off x="3426725" y="3793955"/>
            <a:ext cx="1155300" cy="322672"/>
          </a:xfrm>
          <a:prstGeom prst="rect">
            <a:avLst/>
          </a:prstGeom>
          <a:noFill/>
          <a:ln>
            <a:noFill/>
          </a:ln>
        </p:spPr>
      </p:pic>
      <p:pic>
        <p:nvPicPr>
          <p:cNvPr descr="Better Future Factory | Design and Engineering" id="192" name="Google Shape;192;p9"/>
          <p:cNvPicPr preferRelativeResize="0"/>
          <p:nvPr/>
        </p:nvPicPr>
        <p:blipFill rotWithShape="1">
          <a:blip r:embed="rId12">
            <a:alphaModFix/>
          </a:blip>
          <a:srcRect b="0" l="0" r="0" t="0"/>
          <a:stretch/>
        </p:blipFill>
        <p:spPr>
          <a:xfrm>
            <a:off x="5068500" y="2892752"/>
            <a:ext cx="958000" cy="431100"/>
          </a:xfrm>
          <a:prstGeom prst="rect">
            <a:avLst/>
          </a:prstGeom>
          <a:noFill/>
          <a:ln>
            <a:noFill/>
          </a:ln>
        </p:spPr>
      </p:pic>
      <p:sp>
        <p:nvSpPr>
          <p:cNvPr id="193" name="Google Shape;193;p9"/>
          <p:cNvSpPr/>
          <p:nvPr/>
        </p:nvSpPr>
        <p:spPr>
          <a:xfrm>
            <a:off x="431575" y="431949"/>
            <a:ext cx="1842900" cy="4953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nl" sz="1400" u="none" cap="none" strike="noStrike">
                <a:solidFill>
                  <a:srgbClr val="000000"/>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194" name="Google Shape;194;p9"/>
          <p:cNvSpPr txBox="1"/>
          <p:nvPr/>
        </p:nvSpPr>
        <p:spPr>
          <a:xfrm>
            <a:off x="433750" y="312674"/>
            <a:ext cx="18429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i="0" lang="nl" sz="3150" u="none" cap="none" strike="noStrike">
                <a:solidFill>
                  <a:srgbClr val="77FCBB"/>
                </a:solidFill>
                <a:latin typeface="Roboto Condensed"/>
                <a:ea typeface="Roboto Condensed"/>
                <a:cs typeface="Roboto Condensed"/>
                <a:sym typeface="Roboto Condensed"/>
              </a:rPr>
              <a:t>Betrokken</a:t>
            </a:r>
            <a:endParaRPr b="1" i="0" sz="2700" u="none" cap="none" strike="noStrike">
              <a:solidFill>
                <a:srgbClr val="77FCBB"/>
              </a:solidFill>
              <a:latin typeface="Roboto Condensed"/>
              <a:ea typeface="Roboto Condensed"/>
              <a:cs typeface="Roboto Condensed"/>
              <a:sym typeface="Roboto Condensed"/>
            </a:endParaRPr>
          </a:p>
        </p:txBody>
      </p:sp>
      <p:sp>
        <p:nvSpPr>
          <p:cNvPr id="195" name="Google Shape;195;p9"/>
          <p:cNvSpPr/>
          <p:nvPr/>
        </p:nvSpPr>
        <p:spPr>
          <a:xfrm>
            <a:off x="2370100" y="431949"/>
            <a:ext cx="1564200" cy="4953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9"/>
          <p:cNvSpPr txBox="1"/>
          <p:nvPr/>
        </p:nvSpPr>
        <p:spPr>
          <a:xfrm>
            <a:off x="2372275" y="312674"/>
            <a:ext cx="18429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i="0" lang="nl" sz="3150" u="none" cap="none" strike="noStrike">
                <a:solidFill>
                  <a:srgbClr val="77FCBB"/>
                </a:solidFill>
                <a:latin typeface="Roboto Condensed"/>
                <a:ea typeface="Roboto Condensed"/>
                <a:cs typeface="Roboto Condensed"/>
                <a:sym typeface="Roboto Condensed"/>
              </a:rPr>
              <a:t>partners</a:t>
            </a:r>
            <a:endParaRPr b="1" i="0" sz="2700" u="none" cap="none" strike="noStrike">
              <a:solidFill>
                <a:srgbClr val="77FCBB"/>
              </a:solidFill>
              <a:latin typeface="Roboto Condensed"/>
              <a:ea typeface="Roboto Condensed"/>
              <a:cs typeface="Roboto Condensed"/>
              <a:sym typeface="Roboto Condensed"/>
            </a:endParaRPr>
          </a:p>
        </p:txBody>
      </p:sp>
      <p:pic>
        <p:nvPicPr>
          <p:cNvPr id="197" name="Google Shape;197;p9"/>
          <p:cNvPicPr preferRelativeResize="0"/>
          <p:nvPr/>
        </p:nvPicPr>
        <p:blipFill>
          <a:blip r:embed="rId13">
            <a:alphaModFix/>
          </a:blip>
          <a:stretch>
            <a:fillRect/>
          </a:stretch>
        </p:blipFill>
        <p:spPr>
          <a:xfrm>
            <a:off x="7372123" y="2696419"/>
            <a:ext cx="1155300" cy="768799"/>
          </a:xfrm>
          <a:prstGeom prst="rect">
            <a:avLst/>
          </a:prstGeom>
          <a:noFill/>
          <a:ln>
            <a:noFill/>
          </a:ln>
        </p:spPr>
      </p:pic>
      <p:pic>
        <p:nvPicPr>
          <p:cNvPr id="198" name="Google Shape;198;p9"/>
          <p:cNvPicPr preferRelativeResize="0"/>
          <p:nvPr/>
        </p:nvPicPr>
        <p:blipFill>
          <a:blip r:embed="rId14">
            <a:alphaModFix/>
          </a:blip>
          <a:stretch>
            <a:fillRect/>
          </a:stretch>
        </p:blipFill>
        <p:spPr>
          <a:xfrm>
            <a:off x="6140625" y="2723897"/>
            <a:ext cx="1155300" cy="768799"/>
          </a:xfrm>
          <a:prstGeom prst="rect">
            <a:avLst/>
          </a:prstGeom>
          <a:noFill/>
          <a:ln>
            <a:noFill/>
          </a:ln>
        </p:spPr>
      </p:pic>
      <p:pic>
        <p:nvPicPr>
          <p:cNvPr id="199" name="Google Shape;199;p9"/>
          <p:cNvPicPr preferRelativeResize="0"/>
          <p:nvPr/>
        </p:nvPicPr>
        <p:blipFill>
          <a:blip r:embed="rId15">
            <a:alphaModFix/>
          </a:blip>
          <a:stretch>
            <a:fillRect/>
          </a:stretch>
        </p:blipFill>
        <p:spPr>
          <a:xfrm>
            <a:off x="6242140" y="2072876"/>
            <a:ext cx="1038559" cy="495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203" name="Shape 203"/>
        <p:cNvGrpSpPr/>
        <p:nvPr/>
      </p:nvGrpSpPr>
      <p:grpSpPr>
        <a:xfrm>
          <a:off x="0" y="0"/>
          <a:ext cx="0" cy="0"/>
          <a:chOff x="0" y="0"/>
          <a:chExt cx="0" cy="0"/>
        </a:xfrm>
      </p:grpSpPr>
      <p:sp>
        <p:nvSpPr>
          <p:cNvPr id="204" name="Google Shape;204;p11"/>
          <p:cNvSpPr/>
          <p:nvPr/>
        </p:nvSpPr>
        <p:spPr>
          <a:xfrm>
            <a:off x="1261837" y="1216074"/>
            <a:ext cx="10785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1"/>
          <p:cNvSpPr txBox="1"/>
          <p:nvPr/>
        </p:nvSpPr>
        <p:spPr>
          <a:xfrm>
            <a:off x="1247428" y="1070045"/>
            <a:ext cx="10926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aan</a:t>
            </a:r>
            <a:endParaRPr b="1" i="0" sz="4100" u="none" cap="none" strike="noStrike">
              <a:solidFill>
                <a:srgbClr val="0000FF"/>
              </a:solidFill>
              <a:latin typeface="Roboto Condensed"/>
              <a:ea typeface="Roboto Condensed"/>
              <a:cs typeface="Roboto Condensed"/>
              <a:sym typeface="Roboto Condensed"/>
            </a:endParaRPr>
          </a:p>
        </p:txBody>
      </p:sp>
      <p:sp>
        <p:nvSpPr>
          <p:cNvPr id="206" name="Google Shape;206;p11"/>
          <p:cNvSpPr/>
          <p:nvPr/>
        </p:nvSpPr>
        <p:spPr>
          <a:xfrm>
            <a:off x="436866" y="2026637"/>
            <a:ext cx="25077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1"/>
          <p:cNvSpPr txBox="1"/>
          <p:nvPr/>
        </p:nvSpPr>
        <p:spPr>
          <a:xfrm>
            <a:off x="446739" y="1880609"/>
            <a:ext cx="25671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gewassen </a:t>
            </a:r>
            <a:endParaRPr b="1" i="0" sz="4100" u="none" cap="none" strike="noStrike">
              <a:solidFill>
                <a:srgbClr val="0000FF"/>
              </a:solidFill>
              <a:latin typeface="Roboto Condensed"/>
              <a:ea typeface="Roboto Condensed"/>
              <a:cs typeface="Roboto Condensed"/>
              <a:sym typeface="Roboto Condensed"/>
            </a:endParaRPr>
          </a:p>
        </p:txBody>
      </p:sp>
      <p:sp>
        <p:nvSpPr>
          <p:cNvPr id="208" name="Google Shape;208;p11"/>
          <p:cNvSpPr/>
          <p:nvPr/>
        </p:nvSpPr>
        <p:spPr>
          <a:xfrm>
            <a:off x="417257" y="396578"/>
            <a:ext cx="14610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1"/>
          <p:cNvSpPr txBox="1"/>
          <p:nvPr/>
        </p:nvSpPr>
        <p:spPr>
          <a:xfrm>
            <a:off x="392975" y="250550"/>
            <a:ext cx="15348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Bouw</a:t>
            </a:r>
            <a:endParaRPr b="1" i="0" sz="4100" u="none" cap="none" strike="noStrike">
              <a:solidFill>
                <a:srgbClr val="0000FF"/>
              </a:solidFill>
              <a:latin typeface="Roboto Condensed"/>
              <a:ea typeface="Roboto Condensed"/>
              <a:cs typeface="Roboto Condensed"/>
              <a:sym typeface="Roboto Condensed"/>
            </a:endParaRPr>
          </a:p>
        </p:txBody>
      </p:sp>
      <p:sp>
        <p:nvSpPr>
          <p:cNvPr id="210" name="Google Shape;210;p11"/>
          <p:cNvSpPr/>
          <p:nvPr/>
        </p:nvSpPr>
        <p:spPr>
          <a:xfrm>
            <a:off x="2013649" y="396578"/>
            <a:ext cx="12807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1"/>
          <p:cNvSpPr txBox="1"/>
          <p:nvPr/>
        </p:nvSpPr>
        <p:spPr>
          <a:xfrm>
            <a:off x="2023522" y="250550"/>
            <a:ext cx="13578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mee</a:t>
            </a:r>
            <a:endParaRPr b="1" i="0" sz="4100" u="none" cap="none" strike="noStrike">
              <a:solidFill>
                <a:srgbClr val="0000FF"/>
              </a:solidFill>
              <a:latin typeface="Roboto Condensed"/>
              <a:ea typeface="Roboto Condensed"/>
              <a:cs typeface="Roboto Condensed"/>
              <a:sym typeface="Roboto Condensed"/>
            </a:endParaRPr>
          </a:p>
        </p:txBody>
      </p:sp>
      <p:sp>
        <p:nvSpPr>
          <p:cNvPr id="212" name="Google Shape;212;p11"/>
          <p:cNvSpPr/>
          <p:nvPr/>
        </p:nvSpPr>
        <p:spPr>
          <a:xfrm>
            <a:off x="2488096" y="1216074"/>
            <a:ext cx="8001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1"/>
          <p:cNvSpPr txBox="1"/>
          <p:nvPr/>
        </p:nvSpPr>
        <p:spPr>
          <a:xfrm>
            <a:off x="2473687" y="1070045"/>
            <a:ext cx="8142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de</a:t>
            </a:r>
            <a:endParaRPr b="1" i="0" sz="4100" u="none" cap="none" strike="noStrike">
              <a:solidFill>
                <a:srgbClr val="0000FF"/>
              </a:solidFill>
              <a:latin typeface="Roboto Condensed"/>
              <a:ea typeface="Roboto Condensed"/>
              <a:cs typeface="Roboto Condensed"/>
              <a:sym typeface="Roboto Condensed"/>
            </a:endParaRPr>
          </a:p>
        </p:txBody>
      </p:sp>
      <p:sp>
        <p:nvSpPr>
          <p:cNvPr id="214" name="Google Shape;214;p11"/>
          <p:cNvSpPr/>
          <p:nvPr/>
        </p:nvSpPr>
        <p:spPr>
          <a:xfrm>
            <a:off x="930641" y="2851924"/>
            <a:ext cx="2363700" cy="6912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1"/>
          <p:cNvSpPr txBox="1"/>
          <p:nvPr/>
        </p:nvSpPr>
        <p:spPr>
          <a:xfrm>
            <a:off x="3909975" y="1312899"/>
            <a:ext cx="5009100" cy="220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rPr b="0" i="0" lang="nl" sz="1300" u="none" cap="none" strike="noStrike">
                <a:solidFill>
                  <a:srgbClr val="77FCBB"/>
                </a:solidFill>
                <a:latin typeface="Inter Tight"/>
                <a:ea typeface="Inter Tight"/>
                <a:cs typeface="Inter Tight"/>
                <a:sym typeface="Inter Tight"/>
              </a:rPr>
              <a:t>Mail of bel Sabine Biesheuvel of  Ruth Stijns:</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t/>
            </a:r>
            <a:endParaRPr sz="1300">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1300"/>
              <a:buFont typeface="Arial"/>
              <a:buNone/>
            </a:pPr>
            <a:r>
              <a:rPr b="0" i="0" lang="nl" sz="1300" u="none" cap="none" strike="noStrike">
                <a:solidFill>
                  <a:srgbClr val="77FCBB"/>
                </a:solidFill>
                <a:latin typeface="Inter Tight"/>
                <a:ea typeface="Inter Tight"/>
                <a:cs typeface="Inter Tight"/>
                <a:sym typeface="Inter Tight"/>
              </a:rPr>
              <a:t>Of bekijk de website: bluecity.nl/zakelijke-programma-s/circular-challenge</a:t>
            </a:r>
            <a:endParaRPr b="0" i="0" sz="2950" u="none" cap="none" strike="noStrike">
              <a:solidFill>
                <a:srgbClr val="77FCBB"/>
              </a:solidFill>
              <a:latin typeface="Inter Tight"/>
              <a:ea typeface="Inter Tight"/>
              <a:cs typeface="Inter Tight"/>
              <a:sym typeface="Inter Tight"/>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77FCBB"/>
              </a:solidFill>
              <a:latin typeface="Inter Tight"/>
              <a:ea typeface="Inter Tight"/>
              <a:cs typeface="Inter Tight"/>
              <a:sym typeface="Inter Tight"/>
            </a:endParaRPr>
          </a:p>
        </p:txBody>
      </p:sp>
      <p:sp>
        <p:nvSpPr>
          <p:cNvPr id="216" name="Google Shape;216;p11"/>
          <p:cNvSpPr txBox="1"/>
          <p:nvPr/>
        </p:nvSpPr>
        <p:spPr>
          <a:xfrm>
            <a:off x="3833775" y="1246913"/>
            <a:ext cx="2858700" cy="54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50"/>
              <a:buFont typeface="Arial"/>
              <a:buNone/>
            </a:pPr>
            <a:r>
              <a:rPr b="1" i="0" lang="nl" sz="2350" u="none" cap="none" strike="noStrike">
                <a:solidFill>
                  <a:srgbClr val="77FCBB"/>
                </a:solidFill>
                <a:latin typeface="Roboto Condensed"/>
                <a:ea typeface="Roboto Condensed"/>
                <a:cs typeface="Roboto Condensed"/>
                <a:sym typeface="Roboto Condensed"/>
              </a:rPr>
              <a:t>Contact:</a:t>
            </a:r>
            <a:endParaRPr b="1" i="0" sz="1900" u="none" cap="none" strike="noStrike">
              <a:solidFill>
                <a:srgbClr val="77FCBB"/>
              </a:solidFill>
              <a:latin typeface="Roboto Condensed"/>
              <a:ea typeface="Roboto Condensed"/>
              <a:cs typeface="Roboto Condensed"/>
              <a:sym typeface="Roboto Condensed"/>
            </a:endParaRPr>
          </a:p>
        </p:txBody>
      </p:sp>
      <p:sp>
        <p:nvSpPr>
          <p:cNvPr id="217" name="Google Shape;217;p11"/>
          <p:cNvSpPr txBox="1"/>
          <p:nvPr/>
        </p:nvSpPr>
        <p:spPr>
          <a:xfrm>
            <a:off x="930641" y="2712397"/>
            <a:ext cx="2618400" cy="8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50"/>
              <a:buFont typeface="Arial"/>
              <a:buNone/>
            </a:pPr>
            <a:r>
              <a:rPr b="1" i="0" lang="nl" sz="4550" u="none" cap="none" strike="noStrike">
                <a:solidFill>
                  <a:srgbClr val="0000FF"/>
                </a:solidFill>
                <a:latin typeface="Roboto Condensed"/>
                <a:ea typeface="Roboto Condensed"/>
                <a:cs typeface="Roboto Condensed"/>
                <a:sym typeface="Roboto Condensed"/>
              </a:rPr>
              <a:t>revolutie!</a:t>
            </a:r>
            <a:endParaRPr b="1" i="0" sz="4100" u="none" cap="none" strike="noStrike">
              <a:solidFill>
                <a:srgbClr val="0000FF"/>
              </a:solidFill>
              <a:latin typeface="Roboto Condensed"/>
              <a:ea typeface="Roboto Condensed"/>
              <a:cs typeface="Roboto Condensed"/>
              <a:sym typeface="Roboto Condensed"/>
            </a:endParaRPr>
          </a:p>
        </p:txBody>
      </p:sp>
      <p:pic>
        <p:nvPicPr>
          <p:cNvPr id="218" name="Google Shape;218;p11"/>
          <p:cNvPicPr preferRelativeResize="0"/>
          <p:nvPr/>
        </p:nvPicPr>
        <p:blipFill rotWithShape="1">
          <a:blip r:embed="rId3">
            <a:alphaModFix/>
          </a:blip>
          <a:srcRect b="0" l="0" r="0" t="0"/>
          <a:stretch/>
        </p:blipFill>
        <p:spPr>
          <a:xfrm>
            <a:off x="419650" y="4522379"/>
            <a:ext cx="1534802" cy="228571"/>
          </a:xfrm>
          <a:prstGeom prst="rect">
            <a:avLst/>
          </a:prstGeom>
          <a:noFill/>
          <a:ln>
            <a:noFill/>
          </a:ln>
        </p:spPr>
      </p:pic>
      <p:pic>
        <p:nvPicPr>
          <p:cNvPr id="219" name="Google Shape;219;p11"/>
          <p:cNvPicPr preferRelativeResize="0"/>
          <p:nvPr/>
        </p:nvPicPr>
        <p:blipFill rotWithShape="1">
          <a:blip r:embed="rId4">
            <a:alphaModFix/>
          </a:blip>
          <a:srcRect b="0" l="0" r="0" t="0"/>
          <a:stretch/>
        </p:blipFill>
        <p:spPr>
          <a:xfrm>
            <a:off x="4063975" y="2524962"/>
            <a:ext cx="183976" cy="126775"/>
          </a:xfrm>
          <a:prstGeom prst="rect">
            <a:avLst/>
          </a:prstGeom>
          <a:noFill/>
          <a:ln>
            <a:noFill/>
          </a:ln>
        </p:spPr>
      </p:pic>
      <p:sp>
        <p:nvSpPr>
          <p:cNvPr id="220" name="Google Shape;220;p11"/>
          <p:cNvSpPr txBox="1"/>
          <p:nvPr/>
        </p:nvSpPr>
        <p:spPr>
          <a:xfrm>
            <a:off x="4262100" y="2395463"/>
            <a:ext cx="1693800" cy="39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nl" sz="1300" u="none" cap="none" strike="noStrike">
                <a:solidFill>
                  <a:srgbClr val="77FCBB"/>
                </a:solidFill>
                <a:latin typeface="Inter Tight"/>
                <a:ea typeface="Inter Tight"/>
                <a:cs typeface="Inter Tight"/>
                <a:sym typeface="Inter Tight"/>
              </a:rPr>
              <a:t>r.stijns@bluecity.nl</a:t>
            </a:r>
            <a:endParaRPr b="1" i="0" sz="2950" u="none" cap="none" strike="noStrike">
              <a:solidFill>
                <a:srgbClr val="77FCBB"/>
              </a:solidFill>
              <a:latin typeface="Inter Tight"/>
              <a:ea typeface="Inter Tight"/>
              <a:cs typeface="Inter Tight"/>
              <a:sym typeface="Inter Tight"/>
            </a:endParaRPr>
          </a:p>
        </p:txBody>
      </p:sp>
      <p:sp>
        <p:nvSpPr>
          <p:cNvPr id="221" name="Google Shape;221;p11"/>
          <p:cNvSpPr txBox="1"/>
          <p:nvPr/>
        </p:nvSpPr>
        <p:spPr>
          <a:xfrm>
            <a:off x="6936775" y="2395463"/>
            <a:ext cx="1693800" cy="39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nl" sz="1300" u="none" cap="none" strike="noStrike">
                <a:solidFill>
                  <a:srgbClr val="77FCBB"/>
                </a:solidFill>
                <a:latin typeface="Inter Tight"/>
                <a:ea typeface="Inter Tight"/>
                <a:cs typeface="Inter Tight"/>
                <a:sym typeface="Inter Tight"/>
              </a:rPr>
              <a:t>06 485 485 71</a:t>
            </a:r>
            <a:endParaRPr b="1" i="0" sz="2950" u="none" cap="none" strike="noStrike">
              <a:solidFill>
                <a:srgbClr val="77FCBB"/>
              </a:solidFill>
              <a:latin typeface="Inter Tight"/>
              <a:ea typeface="Inter Tight"/>
              <a:cs typeface="Inter Tight"/>
              <a:sym typeface="Inter Tight"/>
            </a:endParaRPr>
          </a:p>
        </p:txBody>
      </p:sp>
      <p:pic>
        <p:nvPicPr>
          <p:cNvPr id="222" name="Google Shape;222;p11"/>
          <p:cNvPicPr preferRelativeResize="0"/>
          <p:nvPr/>
        </p:nvPicPr>
        <p:blipFill rotWithShape="1">
          <a:blip r:embed="rId5">
            <a:alphaModFix/>
          </a:blip>
          <a:srcRect b="0" l="0" r="0" t="0"/>
          <a:stretch/>
        </p:blipFill>
        <p:spPr>
          <a:xfrm>
            <a:off x="6771262" y="2493950"/>
            <a:ext cx="183976" cy="183976"/>
          </a:xfrm>
          <a:prstGeom prst="rect">
            <a:avLst/>
          </a:prstGeom>
          <a:noFill/>
          <a:ln>
            <a:noFill/>
          </a:ln>
        </p:spPr>
      </p:pic>
      <p:pic>
        <p:nvPicPr>
          <p:cNvPr id="223" name="Google Shape;223;p11"/>
          <p:cNvPicPr preferRelativeResize="0"/>
          <p:nvPr/>
        </p:nvPicPr>
        <p:blipFill rotWithShape="1">
          <a:blip r:embed="rId4">
            <a:alphaModFix/>
          </a:blip>
          <a:srcRect b="0" l="0" r="0" t="0"/>
          <a:stretch/>
        </p:blipFill>
        <p:spPr>
          <a:xfrm>
            <a:off x="4063975" y="2220162"/>
            <a:ext cx="183976" cy="126775"/>
          </a:xfrm>
          <a:prstGeom prst="rect">
            <a:avLst/>
          </a:prstGeom>
          <a:noFill/>
          <a:ln>
            <a:noFill/>
          </a:ln>
        </p:spPr>
      </p:pic>
      <p:sp>
        <p:nvSpPr>
          <p:cNvPr id="224" name="Google Shape;224;p11"/>
          <p:cNvSpPr txBox="1"/>
          <p:nvPr/>
        </p:nvSpPr>
        <p:spPr>
          <a:xfrm>
            <a:off x="4262100" y="2090675"/>
            <a:ext cx="2171400" cy="39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lang="nl" sz="1300">
                <a:solidFill>
                  <a:srgbClr val="77FCBB"/>
                </a:solidFill>
                <a:latin typeface="Inter Tight"/>
                <a:ea typeface="Inter Tight"/>
                <a:cs typeface="Inter Tight"/>
                <a:sym typeface="Inter Tight"/>
              </a:rPr>
              <a:t>s</a:t>
            </a:r>
            <a:r>
              <a:rPr b="1" i="0" lang="nl" sz="1300" u="none" cap="none" strike="noStrike">
                <a:solidFill>
                  <a:srgbClr val="77FCBB"/>
                </a:solidFill>
                <a:latin typeface="Inter Tight"/>
                <a:ea typeface="Inter Tight"/>
                <a:cs typeface="Inter Tight"/>
                <a:sym typeface="Inter Tight"/>
              </a:rPr>
              <a:t>.biesheuvel@bluecity.nl</a:t>
            </a:r>
            <a:endParaRPr b="1" i="0" sz="2950" u="none" cap="none" strike="noStrike">
              <a:solidFill>
                <a:srgbClr val="77FCBB"/>
              </a:solidFill>
              <a:latin typeface="Inter Tight"/>
              <a:ea typeface="Inter Tight"/>
              <a:cs typeface="Inter Tight"/>
              <a:sym typeface="Inter Tight"/>
            </a:endParaRPr>
          </a:p>
        </p:txBody>
      </p:sp>
      <p:sp>
        <p:nvSpPr>
          <p:cNvPr id="225" name="Google Shape;225;p11"/>
          <p:cNvSpPr txBox="1"/>
          <p:nvPr/>
        </p:nvSpPr>
        <p:spPr>
          <a:xfrm>
            <a:off x="6895125" y="2090663"/>
            <a:ext cx="1693800" cy="39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nl" sz="1300" u="none" cap="none" strike="noStrike">
                <a:solidFill>
                  <a:srgbClr val="77FCBB"/>
                </a:solidFill>
                <a:latin typeface="Inter Tight"/>
                <a:ea typeface="Inter Tight"/>
                <a:cs typeface="Inter Tight"/>
                <a:sym typeface="Inter Tight"/>
              </a:rPr>
              <a:t>06 </a:t>
            </a:r>
            <a:r>
              <a:rPr b="1" lang="nl" sz="1300">
                <a:solidFill>
                  <a:srgbClr val="77FCBB"/>
                </a:solidFill>
                <a:latin typeface="Inter Tight"/>
                <a:ea typeface="Inter Tight"/>
                <a:cs typeface="Inter Tight"/>
                <a:sym typeface="Inter Tight"/>
              </a:rPr>
              <a:t>246 035 04</a:t>
            </a:r>
            <a:endParaRPr b="1" i="0" sz="2950" u="none" cap="none" strike="noStrike">
              <a:solidFill>
                <a:srgbClr val="77FCBB"/>
              </a:solidFill>
              <a:latin typeface="Inter Tight"/>
              <a:ea typeface="Inter Tight"/>
              <a:cs typeface="Inter Tight"/>
              <a:sym typeface="Inter Tight"/>
            </a:endParaRPr>
          </a:p>
        </p:txBody>
      </p:sp>
      <p:pic>
        <p:nvPicPr>
          <p:cNvPr id="226" name="Google Shape;226;p11"/>
          <p:cNvPicPr preferRelativeResize="0"/>
          <p:nvPr/>
        </p:nvPicPr>
        <p:blipFill rotWithShape="1">
          <a:blip r:embed="rId5">
            <a:alphaModFix/>
          </a:blip>
          <a:srcRect b="0" l="0" r="0" t="0"/>
          <a:stretch/>
        </p:blipFill>
        <p:spPr>
          <a:xfrm>
            <a:off x="6729612" y="2189150"/>
            <a:ext cx="183976" cy="183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51c1639c96_0_33"/>
          <p:cNvSpPr/>
          <p:nvPr/>
        </p:nvSpPr>
        <p:spPr>
          <a:xfrm>
            <a:off x="-216300" y="-151350"/>
            <a:ext cx="9360300" cy="54462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g251c1639c96_0_33"/>
          <p:cNvPicPr preferRelativeResize="0"/>
          <p:nvPr/>
        </p:nvPicPr>
        <p:blipFill rotWithShape="1">
          <a:blip r:embed="rId3">
            <a:alphaModFix/>
          </a:blip>
          <a:srcRect b="0" l="0" r="46415" t="0"/>
          <a:stretch/>
        </p:blipFill>
        <p:spPr>
          <a:xfrm>
            <a:off x="595125" y="76725"/>
            <a:ext cx="3672075" cy="48474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2"/>
          <p:cNvPicPr preferRelativeResize="0"/>
          <p:nvPr/>
        </p:nvPicPr>
        <p:blipFill>
          <a:blip r:embed="rId3">
            <a:alphaModFix/>
          </a:blip>
          <a:stretch>
            <a:fillRect/>
          </a:stretch>
        </p:blipFill>
        <p:spPr>
          <a:xfrm>
            <a:off x="2387000" y="-129377"/>
            <a:ext cx="8448479" cy="5635074"/>
          </a:xfrm>
          <a:prstGeom prst="rect">
            <a:avLst/>
          </a:prstGeom>
          <a:noFill/>
          <a:ln>
            <a:noFill/>
          </a:ln>
        </p:spPr>
      </p:pic>
      <p:sp>
        <p:nvSpPr>
          <p:cNvPr id="63" name="Google Shape;63;p2"/>
          <p:cNvSpPr/>
          <p:nvPr/>
        </p:nvSpPr>
        <p:spPr>
          <a:xfrm>
            <a:off x="-21875" y="-42450"/>
            <a:ext cx="4593900" cy="51861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
          <p:cNvSpPr txBox="1"/>
          <p:nvPr/>
        </p:nvSpPr>
        <p:spPr>
          <a:xfrm>
            <a:off x="203875" y="1873938"/>
            <a:ext cx="41424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850">
                <a:solidFill>
                  <a:srgbClr val="77FCBB"/>
                </a:solidFill>
                <a:latin typeface="Roboto Black"/>
                <a:ea typeface="Roboto Black"/>
                <a:cs typeface="Roboto Black"/>
                <a:sym typeface="Roboto Black"/>
              </a:rPr>
              <a:t>De missie van BlueCity is om de transitie van de lineaire naar de circulaire economie te versnellen door middel van ondernemerschap.</a:t>
            </a:r>
            <a:endParaRPr sz="3250">
              <a:solidFill>
                <a:srgbClr val="77FCBB"/>
              </a:solidFill>
              <a:latin typeface="Roboto Black"/>
              <a:ea typeface="Roboto Black"/>
              <a:cs typeface="Roboto Black"/>
              <a:sym typeface="Roboto Black"/>
            </a:endParaRPr>
          </a:p>
        </p:txBody>
      </p:sp>
      <p:pic>
        <p:nvPicPr>
          <p:cNvPr id="65" name="Google Shape;65;p2"/>
          <p:cNvPicPr preferRelativeResize="0"/>
          <p:nvPr/>
        </p:nvPicPr>
        <p:blipFill rotWithShape="1">
          <a:blip r:embed="rId4">
            <a:alphaModFix/>
          </a:blip>
          <a:srcRect b="0" l="0" r="0" t="0"/>
          <a:stretch/>
        </p:blipFill>
        <p:spPr>
          <a:xfrm>
            <a:off x="215800" y="208718"/>
            <a:ext cx="8712402" cy="1297500"/>
          </a:xfrm>
          <a:prstGeom prst="rect">
            <a:avLst/>
          </a:prstGeom>
          <a:noFill/>
          <a:ln>
            <a:noFill/>
          </a:ln>
        </p:spPr>
      </p:pic>
      <p:sp>
        <p:nvSpPr>
          <p:cNvPr id="66" name="Google Shape;66;p2"/>
          <p:cNvSpPr txBox="1"/>
          <p:nvPr/>
        </p:nvSpPr>
        <p:spPr>
          <a:xfrm>
            <a:off x="242050" y="3437325"/>
            <a:ext cx="4020300" cy="172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lang="nl" sz="1550">
                <a:solidFill>
                  <a:srgbClr val="77FCBB"/>
                </a:solidFill>
                <a:latin typeface="Inter Tight"/>
                <a:ea typeface="Inter Tight"/>
                <a:cs typeface="Inter Tight"/>
                <a:sym typeface="Inter Tight"/>
              </a:rPr>
              <a:t>Sinds 2015 zijn er +50 ondernemers in het pand gevestigd, runnen en hosten we +300 events per jaar en lopen er zo’n 30 projecten, design tracks en programma’s met meer dan 100 partners en marktpartijen. </a:t>
            </a:r>
            <a:endParaRPr b="0" i="0" sz="1550" u="none" cap="none" strike="noStrike">
              <a:solidFill>
                <a:srgbClr val="77FCBB"/>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g251c1639c96_0_0"/>
          <p:cNvSpPr/>
          <p:nvPr/>
        </p:nvSpPr>
        <p:spPr>
          <a:xfrm>
            <a:off x="-620250" y="-170250"/>
            <a:ext cx="11100000" cy="5484000"/>
          </a:xfrm>
          <a:prstGeom prst="rect">
            <a:avLst/>
          </a:prstGeom>
          <a:solidFill>
            <a:srgbClr val="77FCBB"/>
          </a:solidFill>
          <a:ln cap="flat" cmpd="sng" w="9525">
            <a:solidFill>
              <a:srgbClr val="09FF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51c1639c96_0_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3" name="Google Shape;73;g251c1639c96_0_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4" name="Google Shape;74;g251c1639c96_0_0"/>
          <p:cNvPicPr preferRelativeResize="0"/>
          <p:nvPr/>
        </p:nvPicPr>
        <p:blipFill>
          <a:blip r:embed="rId3">
            <a:alphaModFix/>
          </a:blip>
          <a:stretch>
            <a:fillRect/>
          </a:stretch>
        </p:blipFill>
        <p:spPr>
          <a:xfrm>
            <a:off x="307800" y="-105325"/>
            <a:ext cx="8829391"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g251c1639c96_0_65"/>
          <p:cNvSpPr/>
          <p:nvPr/>
        </p:nvSpPr>
        <p:spPr>
          <a:xfrm>
            <a:off x="-216300" y="-151350"/>
            <a:ext cx="9360300" cy="54462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g251c1639c96_0_65"/>
          <p:cNvPicPr preferRelativeResize="0"/>
          <p:nvPr/>
        </p:nvPicPr>
        <p:blipFill>
          <a:blip r:embed="rId3">
            <a:alphaModFix/>
          </a:blip>
          <a:stretch>
            <a:fillRect/>
          </a:stretch>
        </p:blipFill>
        <p:spPr>
          <a:xfrm>
            <a:off x="274150" y="138100"/>
            <a:ext cx="8458200" cy="4867200"/>
          </a:xfrm>
          <a:prstGeom prst="roundRect">
            <a:avLst>
              <a:gd fmla="val 16667"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84" name="Shape 84"/>
        <p:cNvGrpSpPr/>
        <p:nvPr/>
      </p:nvGrpSpPr>
      <p:grpSpPr>
        <a:xfrm>
          <a:off x="0" y="0"/>
          <a:ext cx="0" cy="0"/>
          <a:chOff x="0" y="0"/>
          <a:chExt cx="0" cy="0"/>
        </a:xfrm>
      </p:grpSpPr>
      <p:sp>
        <p:nvSpPr>
          <p:cNvPr id="85" name="Google Shape;85;p3"/>
          <p:cNvSpPr txBox="1"/>
          <p:nvPr/>
        </p:nvSpPr>
        <p:spPr>
          <a:xfrm>
            <a:off x="318250" y="2168025"/>
            <a:ext cx="2861700" cy="23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b="0" i="0" lang="nl" sz="1550" u="none" cap="none" strike="noStrike">
                <a:solidFill>
                  <a:srgbClr val="77FCBB"/>
                </a:solidFill>
                <a:latin typeface="Inter Tight"/>
                <a:ea typeface="Inter Tight"/>
                <a:cs typeface="Inter Tight"/>
                <a:sym typeface="Inter Tight"/>
              </a:rPr>
              <a:t>De Circular Challenge is een intensief traject van zes weken waarin multidisciplinaire teams van young professionals in opdracht van een organisatie een concrete reststroom omzetten in een circulair product dat economisch rendabel én schaalbaar is.</a:t>
            </a:r>
            <a:endParaRPr b="0" i="0" sz="1550" u="none" cap="none" strike="noStrike">
              <a:solidFill>
                <a:srgbClr val="77FCBB"/>
              </a:solidFill>
              <a:latin typeface="Inter Tight"/>
              <a:ea typeface="Inter Tight"/>
              <a:cs typeface="Inter Tight"/>
              <a:sym typeface="Inter Tight"/>
            </a:endParaRPr>
          </a:p>
        </p:txBody>
      </p:sp>
      <p:sp>
        <p:nvSpPr>
          <p:cNvPr id="86" name="Google Shape;86;p3"/>
          <p:cNvSpPr/>
          <p:nvPr/>
        </p:nvSpPr>
        <p:spPr>
          <a:xfrm>
            <a:off x="3740075" y="1261325"/>
            <a:ext cx="14589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3"/>
          <p:cNvSpPr txBox="1"/>
          <p:nvPr/>
        </p:nvSpPr>
        <p:spPr>
          <a:xfrm>
            <a:off x="3722675" y="1175800"/>
            <a:ext cx="15384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Studio</a:t>
            </a:r>
            <a:endParaRPr b="1" i="0" sz="2700" u="none" cap="none" strike="noStrike">
              <a:solidFill>
                <a:srgbClr val="0000FF"/>
              </a:solidFill>
              <a:latin typeface="Roboto Condensed"/>
              <a:ea typeface="Roboto Condensed"/>
              <a:cs typeface="Roboto Condensed"/>
              <a:sym typeface="Roboto Condensed"/>
            </a:endParaRPr>
          </a:p>
        </p:txBody>
      </p:sp>
      <p:sp>
        <p:nvSpPr>
          <p:cNvPr id="88" name="Google Shape;88;p3"/>
          <p:cNvSpPr/>
          <p:nvPr/>
        </p:nvSpPr>
        <p:spPr>
          <a:xfrm>
            <a:off x="3401150" y="577150"/>
            <a:ext cx="15384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
          <p:cNvSpPr txBox="1"/>
          <p:nvPr/>
        </p:nvSpPr>
        <p:spPr>
          <a:xfrm>
            <a:off x="3383750" y="491625"/>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i="0" lang="nl" sz="3150" u="none" cap="none" strike="noStrike">
                <a:solidFill>
                  <a:srgbClr val="0000FF"/>
                </a:solidFill>
                <a:latin typeface="Roboto Condensed"/>
                <a:ea typeface="Roboto Condensed"/>
                <a:cs typeface="Roboto Condensed"/>
                <a:sym typeface="Roboto Condensed"/>
              </a:rPr>
              <a:t>BlueCity</a:t>
            </a:r>
            <a:endParaRPr b="1" i="0" sz="2700" u="none" cap="none" strike="noStrike">
              <a:solidFill>
                <a:srgbClr val="0000FF"/>
              </a:solidFill>
              <a:latin typeface="Roboto Condensed"/>
              <a:ea typeface="Roboto Condensed"/>
              <a:cs typeface="Roboto Condensed"/>
              <a:sym typeface="Roboto Condensed"/>
            </a:endParaRPr>
          </a:p>
        </p:txBody>
      </p:sp>
      <p:sp>
        <p:nvSpPr>
          <p:cNvPr id="90" name="Google Shape;90;p3"/>
          <p:cNvSpPr/>
          <p:nvPr/>
        </p:nvSpPr>
        <p:spPr>
          <a:xfrm>
            <a:off x="623050" y="1186750"/>
            <a:ext cx="20604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
          <p:cNvSpPr txBox="1"/>
          <p:nvPr/>
        </p:nvSpPr>
        <p:spPr>
          <a:xfrm>
            <a:off x="605650" y="1101225"/>
            <a:ext cx="20604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Challenge</a:t>
            </a:r>
            <a:endParaRPr b="1" i="0" sz="2700" u="none" cap="none" strike="noStrike">
              <a:solidFill>
                <a:srgbClr val="0000FF"/>
              </a:solidFill>
              <a:latin typeface="Roboto Condensed"/>
              <a:ea typeface="Roboto Condensed"/>
              <a:cs typeface="Roboto Condensed"/>
              <a:sym typeface="Roboto Condensed"/>
            </a:endParaRPr>
          </a:p>
        </p:txBody>
      </p:sp>
      <p:sp>
        <p:nvSpPr>
          <p:cNvPr id="92" name="Google Shape;92;p3"/>
          <p:cNvSpPr/>
          <p:nvPr/>
        </p:nvSpPr>
        <p:spPr>
          <a:xfrm>
            <a:off x="361150" y="500950"/>
            <a:ext cx="15384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3"/>
          <p:cNvSpPr txBox="1"/>
          <p:nvPr/>
        </p:nvSpPr>
        <p:spPr>
          <a:xfrm>
            <a:off x="343750" y="415425"/>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Circular </a:t>
            </a:r>
            <a:endParaRPr b="1" i="0" sz="2700" u="none" cap="none" strike="noStrike">
              <a:solidFill>
                <a:srgbClr val="0000FF"/>
              </a:solidFill>
              <a:latin typeface="Roboto Condensed"/>
              <a:ea typeface="Roboto Condensed"/>
              <a:cs typeface="Roboto Condensed"/>
              <a:sym typeface="Roboto Condensed"/>
            </a:endParaRPr>
          </a:p>
        </p:txBody>
      </p:sp>
      <p:sp>
        <p:nvSpPr>
          <p:cNvPr id="94" name="Google Shape;94;p3"/>
          <p:cNvSpPr/>
          <p:nvPr/>
        </p:nvSpPr>
        <p:spPr>
          <a:xfrm>
            <a:off x="6544800" y="1262950"/>
            <a:ext cx="20604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
          <p:cNvSpPr txBox="1"/>
          <p:nvPr/>
        </p:nvSpPr>
        <p:spPr>
          <a:xfrm>
            <a:off x="6527400" y="1177425"/>
            <a:ext cx="20604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Factory</a:t>
            </a:r>
            <a:endParaRPr b="1" i="0" sz="2700" u="none" cap="none" strike="noStrike">
              <a:solidFill>
                <a:srgbClr val="0000FF"/>
              </a:solidFill>
              <a:latin typeface="Roboto Condensed"/>
              <a:ea typeface="Roboto Condensed"/>
              <a:cs typeface="Roboto Condensed"/>
              <a:sym typeface="Roboto Condensed"/>
            </a:endParaRPr>
          </a:p>
        </p:txBody>
      </p:sp>
      <p:sp>
        <p:nvSpPr>
          <p:cNvPr id="96" name="Google Shape;96;p3"/>
          <p:cNvSpPr/>
          <p:nvPr/>
        </p:nvSpPr>
        <p:spPr>
          <a:xfrm>
            <a:off x="6282900" y="577150"/>
            <a:ext cx="15384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
          <p:cNvSpPr txBox="1"/>
          <p:nvPr/>
        </p:nvSpPr>
        <p:spPr>
          <a:xfrm>
            <a:off x="6265500" y="491625"/>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Circular</a:t>
            </a:r>
            <a:endParaRPr b="1" i="0" sz="2700" u="none" cap="none" strike="noStrike">
              <a:solidFill>
                <a:srgbClr val="0000FF"/>
              </a:solidFill>
              <a:latin typeface="Roboto Condensed"/>
              <a:ea typeface="Roboto Condensed"/>
              <a:cs typeface="Roboto Condensed"/>
              <a:sym typeface="Roboto Condensed"/>
            </a:endParaRPr>
          </a:p>
        </p:txBody>
      </p:sp>
      <p:sp>
        <p:nvSpPr>
          <p:cNvPr id="98" name="Google Shape;98;p3"/>
          <p:cNvSpPr txBox="1"/>
          <p:nvPr/>
        </p:nvSpPr>
        <p:spPr>
          <a:xfrm>
            <a:off x="3198950" y="2168025"/>
            <a:ext cx="2861700" cy="23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lang="nl" sz="1550">
                <a:solidFill>
                  <a:srgbClr val="77FCBB"/>
                </a:solidFill>
                <a:latin typeface="Inter Tight"/>
                <a:ea typeface="Inter Tight"/>
                <a:cs typeface="Inter Tight"/>
                <a:sym typeface="Inter Tight"/>
              </a:rPr>
              <a:t>BlueCity studio gaat zich richten op ontwikkeling van vroege fase circulaire innovaties (startups of bestaand bedrijf). Selectie van 5-10 bedrijven die worden op jaarbasis begeleidt in product -en bedrijfsontwikkeling. Van lab tot en met pilot met klanten. </a:t>
            </a:r>
            <a:endParaRPr b="0" i="0" sz="1550" u="none" cap="none" strike="noStrike">
              <a:solidFill>
                <a:srgbClr val="77FCBB"/>
              </a:solidFill>
              <a:latin typeface="Inter Tight"/>
              <a:ea typeface="Inter Tight"/>
              <a:cs typeface="Inter Tight"/>
              <a:sym typeface="Inter Tight"/>
            </a:endParaRPr>
          </a:p>
        </p:txBody>
      </p:sp>
      <p:sp>
        <p:nvSpPr>
          <p:cNvPr id="99" name="Google Shape;99;p3"/>
          <p:cNvSpPr txBox="1"/>
          <p:nvPr/>
        </p:nvSpPr>
        <p:spPr>
          <a:xfrm>
            <a:off x="6202950" y="2168025"/>
            <a:ext cx="2861700" cy="23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lang="nl" sz="1550">
                <a:solidFill>
                  <a:srgbClr val="77FCBB"/>
                </a:solidFill>
                <a:latin typeface="Inter Tight"/>
                <a:ea typeface="Inter Tight"/>
                <a:cs typeface="Inter Tight"/>
                <a:sym typeface="Inter Tight"/>
              </a:rPr>
              <a:t>Programma dat zich richt op het opschalen van 20 circulaire demo fabrieken. Een jaar begeleiden we 5-6 startups op de thema’s: feedstock, customers, plant design, finance, team en impact om hen investment ready te krijgen voor een eerste demo fabriek. </a:t>
            </a:r>
            <a:endParaRPr sz="1550">
              <a:solidFill>
                <a:srgbClr val="77FCBB"/>
              </a:solidFill>
              <a:latin typeface="Inter Tight"/>
              <a:ea typeface="Inter Tight"/>
              <a:cs typeface="Inter Tight"/>
              <a:sym typeface="Inter T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03" name="Shape 103"/>
        <p:cNvGrpSpPr/>
        <p:nvPr/>
      </p:nvGrpSpPr>
      <p:grpSpPr>
        <a:xfrm>
          <a:off x="0" y="0"/>
          <a:ext cx="0" cy="0"/>
          <a:chOff x="0" y="0"/>
          <a:chExt cx="0" cy="0"/>
        </a:xfrm>
      </p:grpSpPr>
      <p:sp>
        <p:nvSpPr>
          <p:cNvPr id="104" name="Google Shape;104;g251c1639c96_0_346"/>
          <p:cNvSpPr txBox="1"/>
          <p:nvPr/>
        </p:nvSpPr>
        <p:spPr>
          <a:xfrm>
            <a:off x="318250" y="2168025"/>
            <a:ext cx="2861700" cy="23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350"/>
              <a:buFont typeface="Arial"/>
              <a:buNone/>
            </a:pPr>
            <a:r>
              <a:rPr lang="nl" sz="1550">
                <a:solidFill>
                  <a:srgbClr val="77FCBB"/>
                </a:solidFill>
                <a:latin typeface="Inter Tight"/>
                <a:ea typeface="Inter Tight"/>
                <a:cs typeface="Inter Tight"/>
                <a:sym typeface="Inter Tight"/>
              </a:rPr>
              <a:t>Geen circulaire innovaties zonder verregaande samenwerking met feedstock partners en klanten. Daarom starten we gerichte circulaire productontwikkeling in ketenverband. </a:t>
            </a:r>
            <a:endParaRPr sz="1550">
              <a:solidFill>
                <a:srgbClr val="77FCBB"/>
              </a:solidFill>
              <a:latin typeface="Inter Tight"/>
              <a:ea typeface="Inter Tight"/>
              <a:cs typeface="Inter Tight"/>
              <a:sym typeface="Inter Tight"/>
            </a:endParaRPr>
          </a:p>
          <a:p>
            <a:pPr indent="0" lvl="0" marL="0" rtl="0" algn="l">
              <a:spcBef>
                <a:spcPts val="0"/>
              </a:spcBef>
              <a:spcAft>
                <a:spcPts val="0"/>
              </a:spcAft>
              <a:buClr>
                <a:schemeClr val="dk1"/>
              </a:buClr>
              <a:buSzPts val="2350"/>
              <a:buFont typeface="Arial"/>
              <a:buNone/>
            </a:pPr>
            <a:r>
              <a:t/>
            </a:r>
            <a:endParaRPr sz="1550">
              <a:solidFill>
                <a:srgbClr val="77FCBB"/>
              </a:solidFill>
              <a:latin typeface="Inter Tight"/>
              <a:ea typeface="Inter Tight"/>
              <a:cs typeface="Inter Tight"/>
              <a:sym typeface="Inter Tight"/>
            </a:endParaRPr>
          </a:p>
          <a:p>
            <a:pPr indent="0" lvl="0" marL="0" rtl="0" algn="l">
              <a:spcBef>
                <a:spcPts val="0"/>
              </a:spcBef>
              <a:spcAft>
                <a:spcPts val="0"/>
              </a:spcAft>
              <a:buClr>
                <a:schemeClr val="dk1"/>
              </a:buClr>
              <a:buSzPts val="2350"/>
              <a:buFont typeface="Arial"/>
              <a:buNone/>
            </a:pPr>
            <a:r>
              <a:t/>
            </a:r>
            <a:endParaRPr sz="1550">
              <a:solidFill>
                <a:srgbClr val="77FCBB"/>
              </a:solidFill>
              <a:latin typeface="Inter Tight"/>
              <a:ea typeface="Inter Tight"/>
              <a:cs typeface="Inter Tight"/>
              <a:sym typeface="Inter Tight"/>
            </a:endParaRPr>
          </a:p>
          <a:p>
            <a:pPr indent="0" lvl="0" marL="0" rtl="0" algn="l">
              <a:spcBef>
                <a:spcPts val="0"/>
              </a:spcBef>
              <a:spcAft>
                <a:spcPts val="0"/>
              </a:spcAft>
              <a:buClr>
                <a:schemeClr val="dk1"/>
              </a:buClr>
              <a:buSzPts val="2350"/>
              <a:buFont typeface="Arial"/>
              <a:buNone/>
            </a:pPr>
            <a:r>
              <a:t/>
            </a:r>
            <a:endParaRPr sz="1550">
              <a:solidFill>
                <a:srgbClr val="77FCBB"/>
              </a:solidFill>
              <a:latin typeface="Inter Tight"/>
              <a:ea typeface="Inter Tight"/>
              <a:cs typeface="Inter Tight"/>
              <a:sym typeface="Inter Tight"/>
            </a:endParaRPr>
          </a:p>
          <a:p>
            <a:pPr indent="0" lvl="0" marL="0" marR="0" rtl="0" algn="l">
              <a:lnSpc>
                <a:spcPct val="100000"/>
              </a:lnSpc>
              <a:spcBef>
                <a:spcPts val="0"/>
              </a:spcBef>
              <a:spcAft>
                <a:spcPts val="0"/>
              </a:spcAft>
              <a:buClr>
                <a:srgbClr val="000000"/>
              </a:buClr>
              <a:buSzPts val="2350"/>
              <a:buFont typeface="Arial"/>
              <a:buNone/>
            </a:pPr>
            <a:r>
              <a:t/>
            </a:r>
            <a:endParaRPr sz="1550">
              <a:solidFill>
                <a:srgbClr val="77FCBB"/>
              </a:solidFill>
              <a:latin typeface="Inter Tight"/>
              <a:ea typeface="Inter Tight"/>
              <a:cs typeface="Inter Tight"/>
              <a:sym typeface="Inter Tight"/>
            </a:endParaRPr>
          </a:p>
        </p:txBody>
      </p:sp>
      <p:sp>
        <p:nvSpPr>
          <p:cNvPr id="105" name="Google Shape;105;g251c1639c96_0_346"/>
          <p:cNvSpPr/>
          <p:nvPr/>
        </p:nvSpPr>
        <p:spPr>
          <a:xfrm>
            <a:off x="3740075" y="1261325"/>
            <a:ext cx="20604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251c1639c96_0_346"/>
          <p:cNvSpPr txBox="1"/>
          <p:nvPr/>
        </p:nvSpPr>
        <p:spPr>
          <a:xfrm>
            <a:off x="3722675" y="1175800"/>
            <a:ext cx="25428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Projecten</a:t>
            </a:r>
            <a:endParaRPr b="1" i="0" sz="2700" u="none" cap="none" strike="noStrike">
              <a:solidFill>
                <a:srgbClr val="0000FF"/>
              </a:solidFill>
              <a:latin typeface="Roboto Condensed"/>
              <a:ea typeface="Roboto Condensed"/>
              <a:cs typeface="Roboto Condensed"/>
              <a:sym typeface="Roboto Condensed"/>
            </a:endParaRPr>
          </a:p>
        </p:txBody>
      </p:sp>
      <p:sp>
        <p:nvSpPr>
          <p:cNvPr id="107" name="Google Shape;107;g251c1639c96_0_346"/>
          <p:cNvSpPr/>
          <p:nvPr/>
        </p:nvSpPr>
        <p:spPr>
          <a:xfrm>
            <a:off x="3401150" y="577150"/>
            <a:ext cx="15384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251c1639c96_0_346"/>
          <p:cNvSpPr txBox="1"/>
          <p:nvPr/>
        </p:nvSpPr>
        <p:spPr>
          <a:xfrm>
            <a:off x="3383750" y="491625"/>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MKB </a:t>
            </a:r>
            <a:endParaRPr b="1" i="0" sz="2700" u="none" cap="none" strike="noStrike">
              <a:solidFill>
                <a:srgbClr val="0000FF"/>
              </a:solidFill>
              <a:latin typeface="Roboto Condensed"/>
              <a:ea typeface="Roboto Condensed"/>
              <a:cs typeface="Roboto Condensed"/>
              <a:sym typeface="Roboto Condensed"/>
            </a:endParaRPr>
          </a:p>
        </p:txBody>
      </p:sp>
      <p:sp>
        <p:nvSpPr>
          <p:cNvPr id="109" name="Google Shape;109;g251c1639c96_0_346"/>
          <p:cNvSpPr/>
          <p:nvPr/>
        </p:nvSpPr>
        <p:spPr>
          <a:xfrm>
            <a:off x="623050" y="1186750"/>
            <a:ext cx="20604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251c1639c96_0_346"/>
          <p:cNvSpPr txBox="1"/>
          <p:nvPr/>
        </p:nvSpPr>
        <p:spPr>
          <a:xfrm>
            <a:off x="605650" y="1101225"/>
            <a:ext cx="20604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Projecten</a:t>
            </a:r>
            <a:endParaRPr b="1" i="0" sz="2700" u="none" cap="none" strike="noStrike">
              <a:solidFill>
                <a:srgbClr val="0000FF"/>
              </a:solidFill>
              <a:latin typeface="Roboto Condensed"/>
              <a:ea typeface="Roboto Condensed"/>
              <a:cs typeface="Roboto Condensed"/>
              <a:sym typeface="Roboto Condensed"/>
            </a:endParaRPr>
          </a:p>
        </p:txBody>
      </p:sp>
      <p:sp>
        <p:nvSpPr>
          <p:cNvPr id="111" name="Google Shape;111;g251c1639c96_0_346"/>
          <p:cNvSpPr/>
          <p:nvPr/>
        </p:nvSpPr>
        <p:spPr>
          <a:xfrm>
            <a:off x="361150" y="500950"/>
            <a:ext cx="15384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251c1639c96_0_346"/>
          <p:cNvSpPr txBox="1"/>
          <p:nvPr/>
        </p:nvSpPr>
        <p:spPr>
          <a:xfrm>
            <a:off x="343750" y="415425"/>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Keten </a:t>
            </a:r>
            <a:endParaRPr b="1" i="0" sz="2700" u="none" cap="none" strike="noStrike">
              <a:solidFill>
                <a:srgbClr val="0000FF"/>
              </a:solidFill>
              <a:latin typeface="Roboto Condensed"/>
              <a:ea typeface="Roboto Condensed"/>
              <a:cs typeface="Roboto Condensed"/>
              <a:sym typeface="Roboto Condensed"/>
            </a:endParaRPr>
          </a:p>
        </p:txBody>
      </p:sp>
      <p:sp>
        <p:nvSpPr>
          <p:cNvPr id="113" name="Google Shape;113;g251c1639c96_0_346"/>
          <p:cNvSpPr/>
          <p:nvPr/>
        </p:nvSpPr>
        <p:spPr>
          <a:xfrm>
            <a:off x="6282900" y="577150"/>
            <a:ext cx="2542800" cy="495300"/>
          </a:xfrm>
          <a:prstGeom prst="rect">
            <a:avLst/>
          </a:prstGeom>
          <a:solidFill>
            <a:srgbClr val="77FCBB"/>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251c1639c96_0_346"/>
          <p:cNvSpPr txBox="1"/>
          <p:nvPr/>
        </p:nvSpPr>
        <p:spPr>
          <a:xfrm>
            <a:off x="6265500" y="491625"/>
            <a:ext cx="27993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Hackathons</a:t>
            </a:r>
            <a:endParaRPr b="1" i="0" sz="2700" u="none" cap="none" strike="noStrike">
              <a:solidFill>
                <a:srgbClr val="0000FF"/>
              </a:solidFill>
              <a:latin typeface="Roboto Condensed"/>
              <a:ea typeface="Roboto Condensed"/>
              <a:cs typeface="Roboto Condensed"/>
              <a:sym typeface="Roboto Condensed"/>
            </a:endParaRPr>
          </a:p>
        </p:txBody>
      </p:sp>
      <p:sp>
        <p:nvSpPr>
          <p:cNvPr id="115" name="Google Shape;115;g251c1639c96_0_346"/>
          <p:cNvSpPr txBox="1"/>
          <p:nvPr/>
        </p:nvSpPr>
        <p:spPr>
          <a:xfrm>
            <a:off x="3198950" y="2168025"/>
            <a:ext cx="2861700" cy="288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lang="nl" sz="1550">
                <a:solidFill>
                  <a:srgbClr val="77FCBB"/>
                </a:solidFill>
                <a:latin typeface="Inter Tight"/>
                <a:ea typeface="Inter Tight"/>
                <a:cs typeface="Inter Tight"/>
                <a:sym typeface="Inter Tight"/>
              </a:rPr>
              <a:t>MKB projecten richten zich op de ontwikkeling van de vraagkant. We starten een groep uit dezelfde sector en kijken naar kansen voor verduurzaming van  eigen bedrijfsvoering en concrete projecten. Lopende projecten zijn Nieuwe Nassen (horeca), Hotel Neutraal (hotels) en Maritiem. </a:t>
            </a:r>
            <a:endParaRPr b="0" i="0" sz="1550" u="none" cap="none" strike="noStrike">
              <a:solidFill>
                <a:srgbClr val="77FCBB"/>
              </a:solidFill>
              <a:latin typeface="Inter Tight"/>
              <a:ea typeface="Inter Tight"/>
              <a:cs typeface="Inter Tight"/>
              <a:sym typeface="Inter Tight"/>
            </a:endParaRPr>
          </a:p>
        </p:txBody>
      </p:sp>
      <p:sp>
        <p:nvSpPr>
          <p:cNvPr id="116" name="Google Shape;116;g251c1639c96_0_346"/>
          <p:cNvSpPr txBox="1"/>
          <p:nvPr/>
        </p:nvSpPr>
        <p:spPr>
          <a:xfrm>
            <a:off x="6202950" y="2168025"/>
            <a:ext cx="2861700" cy="23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50"/>
              <a:buFont typeface="Arial"/>
              <a:buNone/>
            </a:pPr>
            <a:r>
              <a:rPr lang="nl" sz="1550">
                <a:solidFill>
                  <a:srgbClr val="77FCBB"/>
                </a:solidFill>
                <a:latin typeface="Inter Tight"/>
                <a:ea typeface="Inter Tight"/>
                <a:cs typeface="Inter Tight"/>
                <a:sym typeface="Inter Tight"/>
              </a:rPr>
              <a:t>Hackathons zijn design trajecten van zes weken waarin we ons niet richten op nieuwe oplossingen, maar nieuwe samenwerkingen en systeemhacks met het bestaande systeem. Eerdere hackathons gingen over wilgen, circulair CLT en regenwater. </a:t>
            </a:r>
            <a:endParaRPr sz="1550">
              <a:solidFill>
                <a:srgbClr val="77FCBB"/>
              </a:solidFill>
              <a:latin typeface="Inter Tight"/>
              <a:ea typeface="Inter Tight"/>
              <a:cs typeface="Inter Tight"/>
              <a:sym typeface="Inter T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51c1639c96_0_275"/>
          <p:cNvSpPr/>
          <p:nvPr/>
        </p:nvSpPr>
        <p:spPr>
          <a:xfrm>
            <a:off x="-620250" y="-322650"/>
            <a:ext cx="9764400" cy="5484000"/>
          </a:xfrm>
          <a:prstGeom prst="rect">
            <a:avLst/>
          </a:prstGeom>
          <a:solidFill>
            <a:srgbClr val="77FCBB"/>
          </a:solidFill>
          <a:ln cap="flat" cmpd="sng" w="9525">
            <a:solidFill>
              <a:srgbClr val="09FF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 name="Google Shape;122;g251c1639c96_0_275"/>
          <p:cNvCxnSpPr/>
          <p:nvPr/>
        </p:nvCxnSpPr>
        <p:spPr>
          <a:xfrm flipH="1" rot="10800000">
            <a:off x="-293850" y="3559000"/>
            <a:ext cx="3493500" cy="983100"/>
          </a:xfrm>
          <a:prstGeom prst="bentConnector3">
            <a:avLst>
              <a:gd fmla="val 81594" name="adj1"/>
            </a:avLst>
          </a:prstGeom>
          <a:noFill/>
          <a:ln cap="flat" cmpd="sng" w="38100">
            <a:solidFill>
              <a:srgbClr val="0000FF"/>
            </a:solidFill>
            <a:prstDash val="solid"/>
            <a:round/>
            <a:headEnd len="med" w="med" type="none"/>
            <a:tailEnd len="med" w="med" type="none"/>
          </a:ln>
        </p:spPr>
      </p:cxnSp>
      <p:cxnSp>
        <p:nvCxnSpPr>
          <p:cNvPr id="123" name="Google Shape;123;g251c1639c96_0_275"/>
          <p:cNvCxnSpPr/>
          <p:nvPr/>
        </p:nvCxnSpPr>
        <p:spPr>
          <a:xfrm flipH="1" rot="10800000">
            <a:off x="2594450" y="2330950"/>
            <a:ext cx="2648100" cy="1227900"/>
          </a:xfrm>
          <a:prstGeom prst="bentConnector3">
            <a:avLst>
              <a:gd fmla="val 82120" name="adj1"/>
            </a:avLst>
          </a:prstGeom>
          <a:noFill/>
          <a:ln cap="flat" cmpd="sng" w="38100">
            <a:solidFill>
              <a:srgbClr val="0000FF"/>
            </a:solidFill>
            <a:prstDash val="solid"/>
            <a:round/>
            <a:headEnd len="med" w="med" type="none"/>
            <a:tailEnd len="med" w="med" type="none"/>
          </a:ln>
        </p:spPr>
      </p:cxnSp>
      <p:sp>
        <p:nvSpPr>
          <p:cNvPr id="124" name="Google Shape;124;g251c1639c96_0_275"/>
          <p:cNvSpPr txBox="1"/>
          <p:nvPr/>
        </p:nvSpPr>
        <p:spPr>
          <a:xfrm>
            <a:off x="1877100" y="4034550"/>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Lab</a:t>
            </a:r>
            <a:endParaRPr b="1" i="0" sz="2000" u="none" cap="none" strike="noStrike">
              <a:solidFill>
                <a:srgbClr val="0000FF"/>
              </a:solidFill>
              <a:latin typeface="Roboto Condensed"/>
              <a:ea typeface="Roboto Condensed"/>
              <a:cs typeface="Roboto Condensed"/>
              <a:sym typeface="Roboto Condensed"/>
            </a:endParaRPr>
          </a:p>
        </p:txBody>
      </p:sp>
      <p:sp>
        <p:nvSpPr>
          <p:cNvPr id="125" name="Google Shape;125;g251c1639c96_0_275"/>
          <p:cNvSpPr txBox="1"/>
          <p:nvPr/>
        </p:nvSpPr>
        <p:spPr>
          <a:xfrm>
            <a:off x="3999000" y="3040650"/>
            <a:ext cx="8268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Pilot</a:t>
            </a:r>
            <a:endParaRPr b="1" i="0" sz="2000" u="none" cap="none" strike="noStrike">
              <a:solidFill>
                <a:srgbClr val="0000FF"/>
              </a:solidFill>
              <a:latin typeface="Roboto Condensed"/>
              <a:ea typeface="Roboto Condensed"/>
              <a:cs typeface="Roboto Condensed"/>
              <a:sym typeface="Roboto Condensed"/>
            </a:endParaRPr>
          </a:p>
        </p:txBody>
      </p:sp>
      <p:sp>
        <p:nvSpPr>
          <p:cNvPr id="126" name="Google Shape;126;g251c1639c96_0_275"/>
          <p:cNvSpPr txBox="1"/>
          <p:nvPr/>
        </p:nvSpPr>
        <p:spPr>
          <a:xfrm>
            <a:off x="5797450" y="1820375"/>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Demo</a:t>
            </a:r>
            <a:endParaRPr b="1" i="0" sz="2000" u="none" cap="none" strike="noStrike">
              <a:solidFill>
                <a:srgbClr val="0000FF"/>
              </a:solidFill>
              <a:latin typeface="Roboto Condensed"/>
              <a:ea typeface="Roboto Condensed"/>
              <a:cs typeface="Roboto Condensed"/>
              <a:sym typeface="Roboto Condensed"/>
            </a:endParaRPr>
          </a:p>
        </p:txBody>
      </p:sp>
      <p:cxnSp>
        <p:nvCxnSpPr>
          <p:cNvPr id="127" name="Google Shape;127;g251c1639c96_0_275"/>
          <p:cNvCxnSpPr/>
          <p:nvPr/>
        </p:nvCxnSpPr>
        <p:spPr>
          <a:xfrm flipH="1" rot="10800000">
            <a:off x="5396475" y="1045550"/>
            <a:ext cx="4016100" cy="1281900"/>
          </a:xfrm>
          <a:prstGeom prst="bentConnector3">
            <a:avLst>
              <a:gd fmla="val 31934" name="adj1"/>
            </a:avLst>
          </a:prstGeom>
          <a:noFill/>
          <a:ln cap="flat" cmpd="sng" w="38100">
            <a:solidFill>
              <a:srgbClr val="0000FF"/>
            </a:solidFill>
            <a:prstDash val="solid"/>
            <a:round/>
            <a:headEnd len="med" w="med" type="none"/>
            <a:tailEnd len="med" w="med" type="none"/>
          </a:ln>
        </p:spPr>
      </p:cxnSp>
      <p:sp>
        <p:nvSpPr>
          <p:cNvPr id="128" name="Google Shape;128;g251c1639c96_0_275"/>
          <p:cNvSpPr txBox="1"/>
          <p:nvPr/>
        </p:nvSpPr>
        <p:spPr>
          <a:xfrm>
            <a:off x="7415325" y="489750"/>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Commercie</a:t>
            </a:r>
            <a:endParaRPr b="1" i="0" sz="2000" u="none" cap="none" strike="noStrike">
              <a:solidFill>
                <a:srgbClr val="0000FF"/>
              </a:solidFill>
              <a:latin typeface="Roboto Condensed"/>
              <a:ea typeface="Roboto Condensed"/>
              <a:cs typeface="Roboto Condensed"/>
              <a:sym typeface="Roboto Condensed"/>
            </a:endParaRPr>
          </a:p>
        </p:txBody>
      </p:sp>
      <p:sp>
        <p:nvSpPr>
          <p:cNvPr id="129" name="Google Shape;129;g251c1639c96_0_275"/>
          <p:cNvSpPr txBox="1"/>
          <p:nvPr/>
        </p:nvSpPr>
        <p:spPr>
          <a:xfrm>
            <a:off x="-207025" y="4615200"/>
            <a:ext cx="2742600" cy="452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Materiaal testen en </a:t>
            </a:r>
            <a:endParaRPr sz="1550">
              <a:solidFill>
                <a:srgbClr val="0000FF"/>
              </a:solidFill>
              <a:latin typeface="Inter Tight"/>
              <a:ea typeface="Inter Tight"/>
              <a:cs typeface="Inter Tight"/>
              <a:sym typeface="Inter Tight"/>
            </a:endParaRPr>
          </a:p>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protoypes op labschaal</a:t>
            </a:r>
            <a:endParaRPr b="0" i="0" sz="1550" u="none" cap="none" strike="noStrike">
              <a:solidFill>
                <a:srgbClr val="0000FF"/>
              </a:solidFill>
              <a:latin typeface="Inter Tight"/>
              <a:ea typeface="Inter Tight"/>
              <a:cs typeface="Inter Tight"/>
              <a:sym typeface="Inter Tight"/>
            </a:endParaRPr>
          </a:p>
        </p:txBody>
      </p:sp>
      <p:sp>
        <p:nvSpPr>
          <p:cNvPr id="130" name="Google Shape;130;g251c1639c96_0_275"/>
          <p:cNvSpPr/>
          <p:nvPr/>
        </p:nvSpPr>
        <p:spPr>
          <a:xfrm>
            <a:off x="476800" y="931500"/>
            <a:ext cx="5412600" cy="4953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251c1639c96_0_275"/>
          <p:cNvSpPr txBox="1"/>
          <p:nvPr/>
        </p:nvSpPr>
        <p:spPr>
          <a:xfrm>
            <a:off x="535600" y="845975"/>
            <a:ext cx="5642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9FFBD"/>
                </a:solidFill>
                <a:latin typeface="Roboto Condensed"/>
                <a:ea typeface="Roboto Condensed"/>
                <a:cs typeface="Roboto Condensed"/>
                <a:sym typeface="Roboto Condensed"/>
              </a:rPr>
              <a:t>is kapitaal intensief &amp; riscovol</a:t>
            </a:r>
            <a:endParaRPr b="1" i="0" sz="2700" u="none" cap="none" strike="noStrike">
              <a:solidFill>
                <a:srgbClr val="09FFBD"/>
              </a:solidFill>
              <a:latin typeface="Roboto Condensed"/>
              <a:ea typeface="Roboto Condensed"/>
              <a:cs typeface="Roboto Condensed"/>
              <a:sym typeface="Roboto Condensed"/>
            </a:endParaRPr>
          </a:p>
        </p:txBody>
      </p:sp>
      <p:sp>
        <p:nvSpPr>
          <p:cNvPr id="132" name="Google Shape;132;g251c1639c96_0_275"/>
          <p:cNvSpPr/>
          <p:nvPr/>
        </p:nvSpPr>
        <p:spPr>
          <a:xfrm>
            <a:off x="214900" y="245700"/>
            <a:ext cx="5887200" cy="495300"/>
          </a:xfrm>
          <a:prstGeom prst="rect">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g251c1639c96_0_275"/>
          <p:cNvSpPr txBox="1"/>
          <p:nvPr/>
        </p:nvSpPr>
        <p:spPr>
          <a:xfrm>
            <a:off x="291100" y="157950"/>
            <a:ext cx="64680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9FFBD"/>
                </a:solidFill>
                <a:latin typeface="Roboto Condensed"/>
                <a:ea typeface="Roboto Condensed"/>
                <a:cs typeface="Roboto Condensed"/>
                <a:sym typeface="Roboto Condensed"/>
              </a:rPr>
              <a:t>opschalen circulaire productie</a:t>
            </a:r>
            <a:endParaRPr b="1" i="0" sz="2700" u="none" cap="none" strike="noStrike">
              <a:solidFill>
                <a:srgbClr val="09FFBD"/>
              </a:solidFill>
              <a:latin typeface="Roboto Condensed"/>
              <a:ea typeface="Roboto Condensed"/>
              <a:cs typeface="Roboto Condensed"/>
              <a:sym typeface="Roboto Condensed"/>
            </a:endParaRPr>
          </a:p>
        </p:txBody>
      </p:sp>
      <p:sp>
        <p:nvSpPr>
          <p:cNvPr id="134" name="Google Shape;134;g251c1639c96_0_275"/>
          <p:cNvSpPr txBox="1"/>
          <p:nvPr/>
        </p:nvSpPr>
        <p:spPr>
          <a:xfrm>
            <a:off x="2535575" y="3678750"/>
            <a:ext cx="2304300" cy="669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Samples testen met bootstrap machines en klanten</a:t>
            </a:r>
            <a:endParaRPr b="0" i="0" sz="1550" u="none" cap="none" strike="noStrike">
              <a:solidFill>
                <a:srgbClr val="0000FF"/>
              </a:solidFill>
              <a:latin typeface="Inter Tight"/>
              <a:ea typeface="Inter Tight"/>
              <a:cs typeface="Inter Tight"/>
              <a:sym typeface="Inter Tight"/>
            </a:endParaRPr>
          </a:p>
        </p:txBody>
      </p:sp>
      <p:sp>
        <p:nvSpPr>
          <p:cNvPr id="135" name="Google Shape;135;g251c1639c96_0_275"/>
          <p:cNvSpPr txBox="1"/>
          <p:nvPr/>
        </p:nvSpPr>
        <p:spPr>
          <a:xfrm>
            <a:off x="4673550" y="2425450"/>
            <a:ext cx="2060400" cy="669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Demo fabriek voor </a:t>
            </a:r>
            <a:endParaRPr sz="1550">
              <a:solidFill>
                <a:srgbClr val="0000FF"/>
              </a:solidFill>
              <a:latin typeface="Inter Tight"/>
              <a:ea typeface="Inter Tight"/>
              <a:cs typeface="Inter Tight"/>
              <a:sym typeface="Inter Tight"/>
            </a:endParaRPr>
          </a:p>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eerste productielijn</a:t>
            </a:r>
            <a:endParaRPr sz="1550">
              <a:solidFill>
                <a:srgbClr val="0000FF"/>
              </a:solidFill>
              <a:latin typeface="Inter Tight"/>
              <a:ea typeface="Inter Tight"/>
              <a:cs typeface="Inter Tight"/>
              <a:sym typeface="Inter Tight"/>
            </a:endParaRPr>
          </a:p>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en eerste klanten </a:t>
            </a:r>
            <a:endParaRPr sz="1550">
              <a:solidFill>
                <a:srgbClr val="0000FF"/>
              </a:solidFill>
              <a:latin typeface="Inter Tight"/>
              <a:ea typeface="Inter Tight"/>
              <a:cs typeface="Inter Tight"/>
              <a:sym typeface="Inter Tight"/>
            </a:endParaRPr>
          </a:p>
        </p:txBody>
      </p:sp>
      <p:sp>
        <p:nvSpPr>
          <p:cNvPr id="136" name="Google Shape;136;g251c1639c96_0_275"/>
          <p:cNvSpPr txBox="1"/>
          <p:nvPr/>
        </p:nvSpPr>
        <p:spPr>
          <a:xfrm>
            <a:off x="6657750" y="1101213"/>
            <a:ext cx="2304300" cy="669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Commerciële</a:t>
            </a:r>
            <a:r>
              <a:rPr lang="nl" sz="1550">
                <a:solidFill>
                  <a:srgbClr val="0000FF"/>
                </a:solidFill>
                <a:latin typeface="Inter Tight"/>
                <a:ea typeface="Inter Tight"/>
                <a:cs typeface="Inter Tight"/>
                <a:sym typeface="Inter Tight"/>
              </a:rPr>
              <a:t> productie</a:t>
            </a:r>
            <a:endParaRPr sz="1550">
              <a:solidFill>
                <a:srgbClr val="0000FF"/>
              </a:solidFill>
              <a:latin typeface="Inter Tight"/>
              <a:ea typeface="Inter Tight"/>
              <a:cs typeface="Inter Tight"/>
              <a:sym typeface="Inter Tight"/>
            </a:endParaRPr>
          </a:p>
          <a:p>
            <a:pPr indent="0" lvl="0" marL="0" marR="0" rtl="0" algn="r">
              <a:lnSpc>
                <a:spcPct val="100000"/>
              </a:lnSpc>
              <a:spcBef>
                <a:spcPts val="0"/>
              </a:spcBef>
              <a:spcAft>
                <a:spcPts val="0"/>
              </a:spcAft>
              <a:buClr>
                <a:srgbClr val="000000"/>
              </a:buClr>
              <a:buSzPts val="2350"/>
              <a:buFont typeface="Arial"/>
              <a:buNone/>
            </a:pPr>
            <a:r>
              <a:rPr lang="nl" sz="1550">
                <a:solidFill>
                  <a:srgbClr val="0000FF"/>
                </a:solidFill>
                <a:latin typeface="Inter Tight"/>
                <a:ea typeface="Inter Tight"/>
                <a:cs typeface="Inter Tight"/>
                <a:sym typeface="Inter Tight"/>
              </a:rPr>
              <a:t>voor grote klanten en volumes</a:t>
            </a:r>
            <a:endParaRPr sz="1550">
              <a:solidFill>
                <a:srgbClr val="0000FF"/>
              </a:solidFill>
              <a:latin typeface="Inter Tight"/>
              <a:ea typeface="Inter Tight"/>
              <a:cs typeface="Inter Tight"/>
              <a:sym typeface="Inter Tight"/>
            </a:endParaRPr>
          </a:p>
        </p:txBody>
      </p:sp>
      <p:pic>
        <p:nvPicPr>
          <p:cNvPr id="137" name="Google Shape;137;g251c1639c96_0_275"/>
          <p:cNvPicPr preferRelativeResize="0"/>
          <p:nvPr/>
        </p:nvPicPr>
        <p:blipFill>
          <a:blip r:embed="rId3">
            <a:alphaModFix/>
          </a:blip>
          <a:stretch>
            <a:fillRect/>
          </a:stretch>
        </p:blipFill>
        <p:spPr>
          <a:xfrm>
            <a:off x="1428875" y="3953794"/>
            <a:ext cx="495300" cy="495300"/>
          </a:xfrm>
          <a:prstGeom prst="rect">
            <a:avLst/>
          </a:prstGeom>
          <a:noFill/>
          <a:ln>
            <a:noFill/>
          </a:ln>
        </p:spPr>
      </p:pic>
      <p:pic>
        <p:nvPicPr>
          <p:cNvPr id="138" name="Google Shape;138;g251c1639c96_0_275"/>
          <p:cNvPicPr preferRelativeResize="0"/>
          <p:nvPr/>
        </p:nvPicPr>
        <p:blipFill>
          <a:blip r:embed="rId4">
            <a:alphaModFix/>
          </a:blip>
          <a:stretch>
            <a:fillRect/>
          </a:stretch>
        </p:blipFill>
        <p:spPr>
          <a:xfrm>
            <a:off x="3426000" y="2950300"/>
            <a:ext cx="495300" cy="495300"/>
          </a:xfrm>
          <a:prstGeom prst="rect">
            <a:avLst/>
          </a:prstGeom>
          <a:noFill/>
          <a:ln>
            <a:noFill/>
          </a:ln>
        </p:spPr>
      </p:pic>
      <p:pic>
        <p:nvPicPr>
          <p:cNvPr id="139" name="Google Shape;139;g251c1639c96_0_275"/>
          <p:cNvPicPr preferRelativeResize="0"/>
          <p:nvPr/>
        </p:nvPicPr>
        <p:blipFill>
          <a:blip r:embed="rId5">
            <a:alphaModFix/>
          </a:blip>
          <a:stretch>
            <a:fillRect/>
          </a:stretch>
        </p:blipFill>
        <p:spPr>
          <a:xfrm>
            <a:off x="5265975" y="1755950"/>
            <a:ext cx="495300" cy="495300"/>
          </a:xfrm>
          <a:prstGeom prst="rect">
            <a:avLst/>
          </a:prstGeom>
          <a:noFill/>
          <a:ln cap="flat" cmpd="sng" w="9525">
            <a:solidFill>
              <a:srgbClr val="09FFBD"/>
            </a:solidFill>
            <a:prstDash val="solid"/>
            <a:round/>
            <a:headEnd len="sm" w="sm" type="none"/>
            <a:tailEnd len="sm" w="sm" type="none"/>
          </a:ln>
        </p:spPr>
      </p:pic>
      <p:pic>
        <p:nvPicPr>
          <p:cNvPr id="140" name="Google Shape;140;g251c1639c96_0_275"/>
          <p:cNvPicPr preferRelativeResize="0"/>
          <p:nvPr/>
        </p:nvPicPr>
        <p:blipFill>
          <a:blip r:embed="rId6">
            <a:alphaModFix/>
          </a:blip>
          <a:stretch>
            <a:fillRect/>
          </a:stretch>
        </p:blipFill>
        <p:spPr>
          <a:xfrm flipH="1">
            <a:off x="6933150" y="480175"/>
            <a:ext cx="495300" cy="495300"/>
          </a:xfrm>
          <a:prstGeom prst="rect">
            <a:avLst/>
          </a:prstGeom>
          <a:noFill/>
          <a:ln cap="flat" cmpd="sng" w="9525">
            <a:solidFill>
              <a:srgbClr val="09FFBD"/>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51c1639c96_0_297"/>
          <p:cNvSpPr/>
          <p:nvPr/>
        </p:nvSpPr>
        <p:spPr>
          <a:xfrm>
            <a:off x="-620250" y="-398850"/>
            <a:ext cx="9764400" cy="5484000"/>
          </a:xfrm>
          <a:prstGeom prst="rect">
            <a:avLst/>
          </a:prstGeom>
          <a:solidFill>
            <a:srgbClr val="77FCBB"/>
          </a:solidFill>
          <a:ln cap="flat" cmpd="sng" w="9525">
            <a:solidFill>
              <a:srgbClr val="09FF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51c1639c96_0_297"/>
          <p:cNvSpPr/>
          <p:nvPr/>
        </p:nvSpPr>
        <p:spPr>
          <a:xfrm>
            <a:off x="363075" y="211800"/>
            <a:ext cx="2424300" cy="4550100"/>
          </a:xfrm>
          <a:prstGeom prst="rect">
            <a:avLst/>
          </a:prstGeom>
          <a:noFill/>
          <a:ln cap="flat" cmpd="sng" w="28575">
            <a:solidFill>
              <a:srgbClr val="0000F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0000FF"/>
                </a:solidFill>
                <a:latin typeface="Roboto"/>
                <a:ea typeface="Roboto"/>
                <a:cs typeface="Roboto"/>
                <a:sym typeface="Roboto"/>
              </a:rPr>
              <a:t>SEED FUNDING</a:t>
            </a:r>
            <a:endParaRPr b="1">
              <a:solidFill>
                <a:srgbClr val="0000FF"/>
              </a:solidFill>
              <a:latin typeface="Roboto"/>
              <a:ea typeface="Roboto"/>
              <a:cs typeface="Roboto"/>
              <a:sym typeface="Roboto"/>
            </a:endParaRPr>
          </a:p>
          <a:p>
            <a:pPr indent="-317500" lvl="0" marL="457200" rtl="0" algn="l">
              <a:spcBef>
                <a:spcPts val="0"/>
              </a:spcBef>
              <a:spcAft>
                <a:spcPts val="0"/>
              </a:spcAft>
              <a:buClr>
                <a:srgbClr val="0000FF"/>
              </a:buClr>
              <a:buSzPts val="1400"/>
              <a:buFont typeface="Roboto"/>
              <a:buChar char="●"/>
            </a:pPr>
            <a:r>
              <a:rPr b="1" lang="nl" sz="1550">
                <a:solidFill>
                  <a:srgbClr val="0000FF"/>
                </a:solidFill>
                <a:latin typeface="Inter Tight"/>
                <a:ea typeface="Inter Tight"/>
                <a:cs typeface="Inter Tight"/>
                <a:sym typeface="Inter Tight"/>
              </a:rPr>
              <a:t>Subsidies</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Giften </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Prijzengeld</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Eigen inleg/uren</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Friends/family</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Angels</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Crowdfunding</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p:txBody>
      </p:sp>
      <p:sp>
        <p:nvSpPr>
          <p:cNvPr id="147" name="Google Shape;147;g251c1639c96_0_297"/>
          <p:cNvSpPr/>
          <p:nvPr/>
        </p:nvSpPr>
        <p:spPr>
          <a:xfrm>
            <a:off x="2787250" y="211800"/>
            <a:ext cx="3086400" cy="4550100"/>
          </a:xfrm>
          <a:prstGeom prst="rect">
            <a:avLst/>
          </a:prstGeom>
          <a:noFill/>
          <a:ln cap="flat" cmpd="sng" w="28575">
            <a:solidFill>
              <a:srgbClr val="0000F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0000FF"/>
                </a:solidFill>
                <a:latin typeface="Roboto"/>
                <a:ea typeface="Roboto"/>
                <a:cs typeface="Roboto"/>
                <a:sym typeface="Roboto"/>
              </a:rPr>
              <a:t>EARLY STAGE F</a:t>
            </a:r>
            <a:r>
              <a:rPr b="1" lang="nl">
                <a:solidFill>
                  <a:srgbClr val="0000FF"/>
                </a:solidFill>
                <a:latin typeface="Roboto"/>
                <a:ea typeface="Roboto"/>
                <a:cs typeface="Roboto"/>
                <a:sym typeface="Roboto"/>
              </a:rPr>
              <a:t>UNDING</a:t>
            </a:r>
            <a:endParaRPr b="1">
              <a:solidFill>
                <a:srgbClr val="0000FF"/>
              </a:solidFill>
              <a:latin typeface="Roboto"/>
              <a:ea typeface="Roboto"/>
              <a:cs typeface="Roboto"/>
              <a:sym typeface="Roboto"/>
            </a:endParaRPr>
          </a:p>
          <a:p>
            <a:pPr indent="-317500" lvl="0" marL="457200" rtl="0" algn="l">
              <a:spcBef>
                <a:spcPts val="0"/>
              </a:spcBef>
              <a:spcAft>
                <a:spcPts val="0"/>
              </a:spcAft>
              <a:buClr>
                <a:srgbClr val="0000FF"/>
              </a:buClr>
              <a:buSzPts val="1400"/>
              <a:buFont typeface="Roboto"/>
              <a:buChar char="●"/>
            </a:pPr>
            <a:r>
              <a:rPr b="1" lang="nl" sz="1550">
                <a:solidFill>
                  <a:srgbClr val="0000FF"/>
                </a:solidFill>
                <a:latin typeface="Inter Tight"/>
                <a:ea typeface="Inter Tight"/>
                <a:cs typeface="Inter Tight"/>
                <a:sym typeface="Inter Tight"/>
              </a:rPr>
              <a:t>Subsidies</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Crowdfunding</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Angel capital</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Venture capital</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Leningen </a:t>
            </a:r>
            <a:endParaRPr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p:txBody>
      </p:sp>
      <p:sp>
        <p:nvSpPr>
          <p:cNvPr id="148" name="Google Shape;148;g251c1639c96_0_297"/>
          <p:cNvSpPr/>
          <p:nvPr/>
        </p:nvSpPr>
        <p:spPr>
          <a:xfrm>
            <a:off x="5873650" y="211800"/>
            <a:ext cx="3602100" cy="4550100"/>
          </a:xfrm>
          <a:prstGeom prst="rect">
            <a:avLst/>
          </a:prstGeom>
          <a:noFill/>
          <a:ln cap="flat" cmpd="sng" w="28575">
            <a:solidFill>
              <a:srgbClr val="0000F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0000FF"/>
                </a:solidFill>
                <a:latin typeface="Roboto"/>
                <a:ea typeface="Roboto"/>
                <a:cs typeface="Roboto"/>
                <a:sym typeface="Roboto"/>
              </a:rPr>
              <a:t>GROWTH</a:t>
            </a:r>
            <a:r>
              <a:rPr b="1" lang="nl">
                <a:solidFill>
                  <a:srgbClr val="0000FF"/>
                </a:solidFill>
                <a:latin typeface="Roboto"/>
                <a:ea typeface="Roboto"/>
                <a:cs typeface="Roboto"/>
                <a:sym typeface="Roboto"/>
              </a:rPr>
              <a:t> FUNDING</a:t>
            </a:r>
            <a:endParaRPr b="1">
              <a:solidFill>
                <a:srgbClr val="0000FF"/>
              </a:solidFill>
              <a:latin typeface="Roboto"/>
              <a:ea typeface="Roboto"/>
              <a:cs typeface="Roboto"/>
              <a:sym typeface="Roboto"/>
            </a:endParaRPr>
          </a:p>
          <a:p>
            <a:pPr indent="-317500" lvl="0" marL="457200" rtl="0" algn="l">
              <a:spcBef>
                <a:spcPts val="0"/>
              </a:spcBef>
              <a:spcAft>
                <a:spcPts val="0"/>
              </a:spcAft>
              <a:buClr>
                <a:srgbClr val="0000FF"/>
              </a:buClr>
              <a:buSzPts val="1400"/>
              <a:buFont typeface="Roboto"/>
              <a:buChar char="●"/>
            </a:pPr>
            <a:r>
              <a:rPr b="1" lang="nl" sz="1550">
                <a:solidFill>
                  <a:srgbClr val="0000FF"/>
                </a:solidFill>
                <a:latin typeface="Inter Tight"/>
                <a:ea typeface="Inter Tight"/>
                <a:cs typeface="Inter Tight"/>
                <a:sym typeface="Inter Tight"/>
              </a:rPr>
              <a:t>Subsidies</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Venture capital</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lang="nl" sz="1550">
                <a:solidFill>
                  <a:srgbClr val="0000FF"/>
                </a:solidFill>
                <a:latin typeface="Inter Tight"/>
                <a:ea typeface="Inter Tight"/>
                <a:cs typeface="Inter Tight"/>
                <a:sym typeface="Inter Tight"/>
              </a:rPr>
              <a:t>Corporate venture</a:t>
            </a:r>
            <a:endParaRPr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Bankl</a:t>
            </a:r>
            <a:r>
              <a:rPr b="1" lang="nl" sz="1550">
                <a:solidFill>
                  <a:srgbClr val="0000FF"/>
                </a:solidFill>
                <a:latin typeface="Inter Tight"/>
                <a:ea typeface="Inter Tight"/>
                <a:cs typeface="Inter Tight"/>
                <a:sym typeface="Inter Tight"/>
              </a:rPr>
              <a:t>eningen </a:t>
            </a:r>
            <a:endParaRPr b="1" sz="1550">
              <a:solidFill>
                <a:srgbClr val="0000FF"/>
              </a:solidFill>
              <a:latin typeface="Inter Tight"/>
              <a:ea typeface="Inter Tight"/>
              <a:cs typeface="Inter Tight"/>
              <a:sym typeface="Inter Tight"/>
            </a:endParaRPr>
          </a:p>
          <a:p>
            <a:pPr indent="-327025" lvl="0" marL="457200" rtl="0" algn="l">
              <a:spcBef>
                <a:spcPts val="0"/>
              </a:spcBef>
              <a:spcAft>
                <a:spcPts val="0"/>
              </a:spcAft>
              <a:buClr>
                <a:srgbClr val="0000FF"/>
              </a:buClr>
              <a:buSzPts val="1550"/>
              <a:buFont typeface="Inter Tight"/>
              <a:buChar char="●"/>
            </a:pPr>
            <a:r>
              <a:rPr b="1" lang="nl" sz="1550">
                <a:solidFill>
                  <a:srgbClr val="0000FF"/>
                </a:solidFill>
                <a:latin typeface="Inter Tight"/>
                <a:ea typeface="Inter Tight"/>
                <a:cs typeface="Inter Tight"/>
                <a:sym typeface="Inter Tight"/>
              </a:rPr>
              <a:t>Overheidsleningen</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sz="1550">
              <a:solidFill>
                <a:srgbClr val="0000FF"/>
              </a:solidFill>
              <a:latin typeface="Inter Tight"/>
              <a:ea typeface="Inter Tight"/>
              <a:cs typeface="Inter Tight"/>
              <a:sym typeface="Inter Tight"/>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a:p>
            <a:pPr indent="0" lvl="0" marL="0" rtl="0" algn="l">
              <a:spcBef>
                <a:spcPts val="0"/>
              </a:spcBef>
              <a:spcAft>
                <a:spcPts val="0"/>
              </a:spcAft>
              <a:buNone/>
            </a:pPr>
            <a:r>
              <a:t/>
            </a:r>
            <a:endParaRPr b="1">
              <a:solidFill>
                <a:srgbClr val="0000FF"/>
              </a:solidFill>
              <a:latin typeface="Roboto"/>
              <a:ea typeface="Roboto"/>
              <a:cs typeface="Roboto"/>
              <a:sym typeface="Roboto"/>
            </a:endParaRPr>
          </a:p>
        </p:txBody>
      </p:sp>
      <p:cxnSp>
        <p:nvCxnSpPr>
          <p:cNvPr id="149" name="Google Shape;149;g251c1639c96_0_297"/>
          <p:cNvCxnSpPr/>
          <p:nvPr/>
        </p:nvCxnSpPr>
        <p:spPr>
          <a:xfrm flipH="1" rot="10800000">
            <a:off x="-750925" y="4153375"/>
            <a:ext cx="3927900" cy="617400"/>
          </a:xfrm>
          <a:prstGeom prst="bentConnector3">
            <a:avLst>
              <a:gd fmla="val 58595" name="adj1"/>
            </a:avLst>
          </a:prstGeom>
          <a:noFill/>
          <a:ln cap="flat" cmpd="sng" w="38100">
            <a:solidFill>
              <a:srgbClr val="0000FF"/>
            </a:solidFill>
            <a:prstDash val="solid"/>
            <a:round/>
            <a:headEnd len="med" w="med" type="none"/>
            <a:tailEnd len="med" w="med" type="none"/>
          </a:ln>
        </p:spPr>
      </p:cxnSp>
      <p:cxnSp>
        <p:nvCxnSpPr>
          <p:cNvPr id="150" name="Google Shape;150;g251c1639c96_0_297"/>
          <p:cNvCxnSpPr/>
          <p:nvPr/>
        </p:nvCxnSpPr>
        <p:spPr>
          <a:xfrm flipH="1" rot="10800000">
            <a:off x="2325775" y="3434650"/>
            <a:ext cx="3086400" cy="710400"/>
          </a:xfrm>
          <a:prstGeom prst="bentConnector3">
            <a:avLst>
              <a:gd fmla="val 62622" name="adj1"/>
            </a:avLst>
          </a:prstGeom>
          <a:noFill/>
          <a:ln cap="flat" cmpd="sng" w="38100">
            <a:solidFill>
              <a:srgbClr val="0000FF"/>
            </a:solidFill>
            <a:prstDash val="solid"/>
            <a:round/>
            <a:headEnd len="med" w="med" type="none"/>
            <a:tailEnd len="med" w="med" type="none"/>
          </a:ln>
        </p:spPr>
      </p:cxnSp>
      <p:sp>
        <p:nvSpPr>
          <p:cNvPr id="151" name="Google Shape;151;g251c1639c96_0_297"/>
          <p:cNvSpPr txBox="1"/>
          <p:nvPr/>
        </p:nvSpPr>
        <p:spPr>
          <a:xfrm>
            <a:off x="886500" y="4263150"/>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Lab</a:t>
            </a:r>
            <a:endParaRPr b="1" i="0" sz="2000" u="none" cap="none" strike="noStrike">
              <a:solidFill>
                <a:srgbClr val="0000FF"/>
              </a:solidFill>
              <a:latin typeface="Roboto Condensed"/>
              <a:ea typeface="Roboto Condensed"/>
              <a:cs typeface="Roboto Condensed"/>
              <a:sym typeface="Roboto Condensed"/>
            </a:endParaRPr>
          </a:p>
        </p:txBody>
      </p:sp>
      <p:sp>
        <p:nvSpPr>
          <p:cNvPr id="152" name="Google Shape;152;g251c1639c96_0_297"/>
          <p:cNvSpPr txBox="1"/>
          <p:nvPr/>
        </p:nvSpPr>
        <p:spPr>
          <a:xfrm>
            <a:off x="3465600" y="3650250"/>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Pilot</a:t>
            </a:r>
            <a:endParaRPr b="1" i="0" sz="2000" u="none" cap="none" strike="noStrike">
              <a:solidFill>
                <a:srgbClr val="0000FF"/>
              </a:solidFill>
              <a:latin typeface="Roboto Condensed"/>
              <a:ea typeface="Roboto Condensed"/>
              <a:cs typeface="Roboto Condensed"/>
              <a:sym typeface="Roboto Condensed"/>
            </a:endParaRPr>
          </a:p>
        </p:txBody>
      </p:sp>
      <p:sp>
        <p:nvSpPr>
          <p:cNvPr id="153" name="Google Shape;153;g251c1639c96_0_297"/>
          <p:cNvSpPr txBox="1"/>
          <p:nvPr/>
        </p:nvSpPr>
        <p:spPr>
          <a:xfrm>
            <a:off x="5873650" y="2963375"/>
            <a:ext cx="20604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Demo</a:t>
            </a:r>
            <a:endParaRPr b="1" i="0" sz="2000" u="none" cap="none" strike="noStrike">
              <a:solidFill>
                <a:srgbClr val="0000FF"/>
              </a:solidFill>
              <a:latin typeface="Roboto Condensed"/>
              <a:ea typeface="Roboto Condensed"/>
              <a:cs typeface="Roboto Condensed"/>
              <a:sym typeface="Roboto Condensed"/>
            </a:endParaRPr>
          </a:p>
        </p:txBody>
      </p:sp>
      <p:cxnSp>
        <p:nvCxnSpPr>
          <p:cNvPr id="154" name="Google Shape;154;g251c1639c96_0_297"/>
          <p:cNvCxnSpPr/>
          <p:nvPr/>
        </p:nvCxnSpPr>
        <p:spPr>
          <a:xfrm flipH="1" rot="10800000">
            <a:off x="4466525" y="2493350"/>
            <a:ext cx="4641300" cy="941400"/>
          </a:xfrm>
          <a:prstGeom prst="bentConnector3">
            <a:avLst>
              <a:gd fmla="val 50000" name="adj1"/>
            </a:avLst>
          </a:prstGeom>
          <a:noFill/>
          <a:ln cap="flat" cmpd="sng" w="38100">
            <a:solidFill>
              <a:srgbClr val="0000FF"/>
            </a:solidFill>
            <a:prstDash val="solid"/>
            <a:round/>
            <a:headEnd len="med" w="med" type="none"/>
            <a:tailEnd len="med" w="med" type="none"/>
          </a:ln>
        </p:spPr>
      </p:cxnSp>
      <p:sp>
        <p:nvSpPr>
          <p:cNvPr id="155" name="Google Shape;155;g251c1639c96_0_297"/>
          <p:cNvSpPr txBox="1"/>
          <p:nvPr/>
        </p:nvSpPr>
        <p:spPr>
          <a:xfrm>
            <a:off x="7354611" y="2013750"/>
            <a:ext cx="1974900" cy="5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2450">
                <a:solidFill>
                  <a:srgbClr val="0000FF"/>
                </a:solidFill>
                <a:latin typeface="Roboto Condensed"/>
                <a:ea typeface="Roboto Condensed"/>
                <a:cs typeface="Roboto Condensed"/>
                <a:sym typeface="Roboto Condensed"/>
              </a:rPr>
              <a:t>Commercie</a:t>
            </a:r>
            <a:endParaRPr b="1" i="0" sz="2000" u="none" cap="none" strike="noStrike">
              <a:solidFill>
                <a:srgbClr val="0000FF"/>
              </a:solidFill>
              <a:latin typeface="Roboto Condensed"/>
              <a:ea typeface="Roboto Condensed"/>
              <a:cs typeface="Roboto Condensed"/>
              <a:sym typeface="Roboto Condensed"/>
            </a:endParaRPr>
          </a:p>
        </p:txBody>
      </p:sp>
      <p:pic>
        <p:nvPicPr>
          <p:cNvPr id="156" name="Google Shape;156;g251c1639c96_0_297"/>
          <p:cNvPicPr preferRelativeResize="0"/>
          <p:nvPr/>
        </p:nvPicPr>
        <p:blipFill>
          <a:blip r:embed="rId3">
            <a:alphaModFix/>
          </a:blip>
          <a:stretch>
            <a:fillRect/>
          </a:stretch>
        </p:blipFill>
        <p:spPr>
          <a:xfrm>
            <a:off x="467400" y="4214419"/>
            <a:ext cx="495300" cy="495300"/>
          </a:xfrm>
          <a:prstGeom prst="rect">
            <a:avLst/>
          </a:prstGeom>
          <a:noFill/>
          <a:ln>
            <a:noFill/>
          </a:ln>
        </p:spPr>
      </p:pic>
      <p:pic>
        <p:nvPicPr>
          <p:cNvPr id="157" name="Google Shape;157;g251c1639c96_0_297"/>
          <p:cNvPicPr preferRelativeResize="0"/>
          <p:nvPr/>
        </p:nvPicPr>
        <p:blipFill>
          <a:blip r:embed="rId4">
            <a:alphaModFix/>
          </a:blip>
          <a:stretch>
            <a:fillRect/>
          </a:stretch>
        </p:blipFill>
        <p:spPr>
          <a:xfrm>
            <a:off x="2946900" y="3607350"/>
            <a:ext cx="495300" cy="495300"/>
          </a:xfrm>
          <a:prstGeom prst="rect">
            <a:avLst/>
          </a:prstGeom>
          <a:noFill/>
          <a:ln>
            <a:noFill/>
          </a:ln>
        </p:spPr>
      </p:pic>
      <p:pic>
        <p:nvPicPr>
          <p:cNvPr id="158" name="Google Shape;158;g251c1639c96_0_297"/>
          <p:cNvPicPr preferRelativeResize="0"/>
          <p:nvPr/>
        </p:nvPicPr>
        <p:blipFill>
          <a:blip r:embed="rId5">
            <a:alphaModFix/>
          </a:blip>
          <a:stretch>
            <a:fillRect/>
          </a:stretch>
        </p:blipFill>
        <p:spPr>
          <a:xfrm>
            <a:off x="5298850" y="2910000"/>
            <a:ext cx="495300" cy="495300"/>
          </a:xfrm>
          <a:prstGeom prst="rect">
            <a:avLst/>
          </a:prstGeom>
          <a:noFill/>
          <a:ln cap="flat" cmpd="sng" w="9525">
            <a:solidFill>
              <a:srgbClr val="09FFBD"/>
            </a:solidFill>
            <a:prstDash val="solid"/>
            <a:round/>
            <a:headEnd len="sm" w="sm" type="none"/>
            <a:tailEnd len="sm" w="sm" type="none"/>
          </a:ln>
        </p:spPr>
      </p:pic>
      <p:pic>
        <p:nvPicPr>
          <p:cNvPr id="159" name="Google Shape;159;g251c1639c96_0_297"/>
          <p:cNvPicPr preferRelativeResize="0"/>
          <p:nvPr/>
        </p:nvPicPr>
        <p:blipFill>
          <a:blip r:embed="rId6">
            <a:alphaModFix/>
          </a:blip>
          <a:stretch>
            <a:fillRect/>
          </a:stretch>
        </p:blipFill>
        <p:spPr>
          <a:xfrm flipH="1">
            <a:off x="6920025" y="1937550"/>
            <a:ext cx="495300" cy="495300"/>
          </a:xfrm>
          <a:prstGeom prst="rect">
            <a:avLst/>
          </a:prstGeom>
          <a:noFill/>
          <a:ln cap="flat" cmpd="sng" w="9525">
            <a:solidFill>
              <a:srgbClr val="09FFBD"/>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63" name="Shape 163"/>
        <p:cNvGrpSpPr/>
        <p:nvPr/>
      </p:nvGrpSpPr>
      <p:grpSpPr>
        <a:xfrm>
          <a:off x="0" y="0"/>
          <a:ext cx="0" cy="0"/>
          <a:chOff x="0" y="0"/>
          <a:chExt cx="0" cy="0"/>
        </a:xfrm>
      </p:grpSpPr>
      <p:sp>
        <p:nvSpPr>
          <p:cNvPr id="164" name="Google Shape;164;g251c1639c96_0_71"/>
          <p:cNvSpPr txBox="1"/>
          <p:nvPr/>
        </p:nvSpPr>
        <p:spPr>
          <a:xfrm>
            <a:off x="814500" y="2150000"/>
            <a:ext cx="8001600" cy="2634600"/>
          </a:xfrm>
          <a:prstGeom prst="rect">
            <a:avLst/>
          </a:prstGeom>
          <a:noFill/>
          <a:ln>
            <a:noFill/>
          </a:ln>
        </p:spPr>
        <p:txBody>
          <a:bodyPr anchorCtr="0" anchor="ctr" bIns="91425" lIns="91425" spcFirstLastPara="1" rIns="91425" wrap="square" tIns="91425">
            <a:noAutofit/>
          </a:bodyPr>
          <a:lstStyle/>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wel angels en fondsen voor vezel verwaarding in food &amp; textiel, niet voor (biobased) bouwen of interieurbouw</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innovatie: financiers vragen om patenteerbare innovaties in product en/of proces</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urgentie: marktpartijen zoeken schaal, dat schaal proces is zeer kapitaal intensief en dus risicovol</a:t>
            </a:r>
            <a:endParaRPr sz="2050">
              <a:solidFill>
                <a:srgbClr val="77FCBB"/>
              </a:solidFill>
              <a:latin typeface="Inter Tight"/>
              <a:ea typeface="Inter Tight"/>
              <a:cs typeface="Inter Tight"/>
              <a:sym typeface="Inter Tight"/>
            </a:endParaRPr>
          </a:p>
          <a:p>
            <a:pPr indent="-358775" lvl="0" marL="457200" marR="0" rtl="0" algn="l">
              <a:lnSpc>
                <a:spcPct val="100000"/>
              </a:lnSpc>
              <a:spcBef>
                <a:spcPts val="0"/>
              </a:spcBef>
              <a:spcAft>
                <a:spcPts val="0"/>
              </a:spcAft>
              <a:buClr>
                <a:srgbClr val="77FCBB"/>
              </a:buClr>
              <a:buSzPts val="2050"/>
              <a:buFont typeface="Inter Tight"/>
              <a:buChar char="●"/>
            </a:pPr>
            <a:r>
              <a:rPr lang="nl" sz="2050">
                <a:solidFill>
                  <a:srgbClr val="77FCBB"/>
                </a:solidFill>
                <a:latin typeface="Inter Tight"/>
                <a:ea typeface="Inter Tight"/>
                <a:cs typeface="Inter Tight"/>
                <a:sym typeface="Inter Tight"/>
              </a:rPr>
              <a:t>kansen voor ketenfinanciering en  samenwerking met) bestaande processen en marktpartijen</a:t>
            </a:r>
            <a:endParaRPr sz="2050">
              <a:solidFill>
                <a:srgbClr val="77FCBB"/>
              </a:solidFill>
              <a:latin typeface="Inter Tight"/>
              <a:ea typeface="Inter Tight"/>
              <a:cs typeface="Inter Tight"/>
              <a:sym typeface="Inter Tight"/>
            </a:endParaRPr>
          </a:p>
        </p:txBody>
      </p:sp>
      <p:sp>
        <p:nvSpPr>
          <p:cNvPr id="165" name="Google Shape;165;g251c1639c96_0_71"/>
          <p:cNvSpPr/>
          <p:nvPr/>
        </p:nvSpPr>
        <p:spPr>
          <a:xfrm>
            <a:off x="877300" y="464475"/>
            <a:ext cx="30219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51c1639c96_0_71"/>
          <p:cNvSpPr txBox="1"/>
          <p:nvPr/>
        </p:nvSpPr>
        <p:spPr>
          <a:xfrm>
            <a:off x="936100" y="378950"/>
            <a:ext cx="23397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financiering</a:t>
            </a:r>
            <a:endParaRPr b="1" i="0" sz="2700" u="none" cap="none" strike="noStrike">
              <a:solidFill>
                <a:srgbClr val="0000FF"/>
              </a:solidFill>
              <a:latin typeface="Roboto Condensed"/>
              <a:ea typeface="Roboto Condensed"/>
              <a:cs typeface="Roboto Condensed"/>
              <a:sym typeface="Roboto Condensed"/>
            </a:endParaRPr>
          </a:p>
        </p:txBody>
      </p:sp>
      <p:sp>
        <p:nvSpPr>
          <p:cNvPr id="167" name="Google Shape;167;g251c1639c96_0_71"/>
          <p:cNvSpPr/>
          <p:nvPr/>
        </p:nvSpPr>
        <p:spPr>
          <a:xfrm>
            <a:off x="1257175" y="1153225"/>
            <a:ext cx="4748700" cy="495300"/>
          </a:xfrm>
          <a:prstGeom prst="rect">
            <a:avLst/>
          </a:prstGeom>
          <a:solidFill>
            <a:srgbClr val="77FCB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51c1639c96_0_71"/>
          <p:cNvSpPr txBox="1"/>
          <p:nvPr/>
        </p:nvSpPr>
        <p:spPr>
          <a:xfrm>
            <a:off x="1315975" y="1067700"/>
            <a:ext cx="5287800" cy="6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50"/>
              <a:buFont typeface="Arial"/>
              <a:buNone/>
            </a:pPr>
            <a:r>
              <a:rPr b="1" lang="nl" sz="3150">
                <a:solidFill>
                  <a:srgbClr val="0000FF"/>
                </a:solidFill>
                <a:latin typeface="Roboto Condensed"/>
                <a:ea typeface="Roboto Condensed"/>
                <a:cs typeface="Roboto Condensed"/>
                <a:sym typeface="Roboto Condensed"/>
              </a:rPr>
              <a:t>voor biobased bouwen</a:t>
            </a:r>
            <a:endParaRPr b="1" i="0" sz="2700" u="none" cap="none" strike="noStrike">
              <a:solidFill>
                <a:srgbClr val="0000FF"/>
              </a:solidFill>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